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75" r:id="rId5"/>
    <p:sldId id="276" r:id="rId6"/>
    <p:sldId id="261" r:id="rId7"/>
    <p:sldId id="260" r:id="rId8"/>
    <p:sldId id="278" r:id="rId9"/>
    <p:sldId id="273" r:id="rId10"/>
    <p:sldId id="281" r:id="rId11"/>
    <p:sldId id="282" r:id="rId12"/>
    <p:sldId id="280" r:id="rId13"/>
    <p:sldId id="269" r:id="rId14"/>
    <p:sldId id="270" r:id="rId15"/>
    <p:sldId id="271" r:id="rId16"/>
  </p:sldIdLst>
  <p:sldSz cx="9753600" cy="5486400"/>
  <p:notesSz cx="9926638" cy="6858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ronica Strocchi" initials="VS" lastIdx="2" clrIdx="0">
    <p:extLst>
      <p:ext uri="{19B8F6BF-5375-455C-9EA6-DF929625EA0E}">
        <p15:presenceInfo xmlns:p15="http://schemas.microsoft.com/office/powerpoint/2012/main" userId="Veronica Strocch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04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0-19T09:19:17.977" idx="1">
    <p:pos x="6048" y="716"/>
    <p:text>Prácticas varianza explicada= 41,08</p:text>
    <p:extLst>
      <p:ext uri="{C676402C-5697-4E1C-873F-D02D1690AC5C}">
        <p15:threadingInfo xmlns:p15="http://schemas.microsoft.com/office/powerpoint/2012/main" timeZoneBias="180"/>
      </p:ext>
    </p:extLst>
  </p:cm>
  <p:cm authorId="1" dt="2022-10-19T09:21:16.120" idx="2">
    <p:pos x="6048" y="812"/>
    <p:text>Significados_ 57,48</p:text>
    <p:extLst>
      <p:ext uri="{C676402C-5697-4E1C-873F-D02D1690AC5C}">
        <p15:threadingInfo xmlns:p15="http://schemas.microsoft.com/office/powerpoint/2012/main" timeZoneBias="180">
          <p15:parentCm authorId="1" idx="1"/>
        </p15:threadingInfo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7F2248-B812-4496-9732-74DE58F0B601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</dgm:pt>
    <dgm:pt modelId="{EF5FEB3A-1AEA-419F-B4AA-35E876CEFECE}">
      <dgm:prSet phldrT="[Texto]"/>
      <dgm:spPr/>
      <dgm:t>
        <a:bodyPr/>
        <a:lstStyle/>
        <a:p>
          <a:r>
            <a:rPr lang="es-ES" dirty="0"/>
            <a:t>1) Evaluación Pertinencia</a:t>
          </a:r>
          <a:endParaRPr lang="es-CL" dirty="0"/>
        </a:p>
      </dgm:t>
    </dgm:pt>
    <dgm:pt modelId="{D13A6BF9-AE01-4C02-AC97-FE9AE83C4D86}" type="parTrans" cxnId="{81ACF7D9-D133-463B-AEB8-E8D3317C21E0}">
      <dgm:prSet/>
      <dgm:spPr/>
      <dgm:t>
        <a:bodyPr/>
        <a:lstStyle/>
        <a:p>
          <a:endParaRPr lang="es-CL"/>
        </a:p>
      </dgm:t>
    </dgm:pt>
    <dgm:pt modelId="{5FFB02DA-EC60-4463-B7A8-182FB8CE7E79}" type="sibTrans" cxnId="{81ACF7D9-D133-463B-AEB8-E8D3317C21E0}">
      <dgm:prSet/>
      <dgm:spPr/>
      <dgm:t>
        <a:bodyPr/>
        <a:lstStyle/>
        <a:p>
          <a:endParaRPr lang="es-CL"/>
        </a:p>
      </dgm:t>
    </dgm:pt>
    <dgm:pt modelId="{96C32E3E-3581-4B99-A73A-C2250B7D40AD}">
      <dgm:prSet phldrT="[Texto]"/>
      <dgm:spPr/>
      <dgm:t>
        <a:bodyPr/>
        <a:lstStyle/>
        <a:p>
          <a:r>
            <a:rPr lang="es-ES" dirty="0"/>
            <a:t>2) Estimación de Factores</a:t>
          </a:r>
          <a:endParaRPr lang="es-CL" dirty="0"/>
        </a:p>
      </dgm:t>
    </dgm:pt>
    <dgm:pt modelId="{01AEEA13-8076-4172-A738-068571EF950D}" type="parTrans" cxnId="{D9B51ADD-08B4-42D0-B06B-E9B7EA6C865E}">
      <dgm:prSet/>
      <dgm:spPr/>
      <dgm:t>
        <a:bodyPr/>
        <a:lstStyle/>
        <a:p>
          <a:endParaRPr lang="es-CL"/>
        </a:p>
      </dgm:t>
    </dgm:pt>
    <dgm:pt modelId="{F6717E5C-8EBE-4DF6-98E6-215E2215BEFB}" type="sibTrans" cxnId="{D9B51ADD-08B4-42D0-B06B-E9B7EA6C865E}">
      <dgm:prSet/>
      <dgm:spPr/>
      <dgm:t>
        <a:bodyPr/>
        <a:lstStyle/>
        <a:p>
          <a:endParaRPr lang="es-CL"/>
        </a:p>
      </dgm:t>
    </dgm:pt>
    <dgm:pt modelId="{57727819-220A-4FBE-9BCC-331D55191844}">
      <dgm:prSet phldrT="[Texto]"/>
      <dgm:spPr/>
      <dgm:t>
        <a:bodyPr/>
        <a:lstStyle/>
        <a:p>
          <a:r>
            <a:rPr lang="es-ES" dirty="0"/>
            <a:t>Eliminación de ítems</a:t>
          </a:r>
          <a:endParaRPr lang="es-CL" dirty="0"/>
        </a:p>
      </dgm:t>
    </dgm:pt>
    <dgm:pt modelId="{71BBD87A-6290-4882-9ADE-9EC3F9673538}" type="parTrans" cxnId="{F0A02426-0961-40DE-ACF0-7ED4BDC586D9}">
      <dgm:prSet/>
      <dgm:spPr/>
      <dgm:t>
        <a:bodyPr/>
        <a:lstStyle/>
        <a:p>
          <a:endParaRPr lang="es-CL"/>
        </a:p>
      </dgm:t>
    </dgm:pt>
    <dgm:pt modelId="{E073E553-3555-442E-B5C0-76037855D57A}" type="sibTrans" cxnId="{F0A02426-0961-40DE-ACF0-7ED4BDC586D9}">
      <dgm:prSet/>
      <dgm:spPr/>
      <dgm:t>
        <a:bodyPr/>
        <a:lstStyle/>
        <a:p>
          <a:endParaRPr lang="es-CL"/>
        </a:p>
      </dgm:t>
    </dgm:pt>
    <dgm:pt modelId="{B97B485A-D5A1-42F9-A85F-AF82E512CA62}">
      <dgm:prSet phldrT="[Texto]"/>
      <dgm:spPr/>
      <dgm:t>
        <a:bodyPr/>
        <a:lstStyle/>
        <a:p>
          <a:r>
            <a:rPr lang="es-ES" b="1" dirty="0"/>
            <a:t>KMO/ Prueba de Esfericidad de Bartlett</a:t>
          </a:r>
          <a:endParaRPr lang="es-CL" b="1" dirty="0"/>
        </a:p>
      </dgm:t>
    </dgm:pt>
    <dgm:pt modelId="{07F38681-49B8-4CAE-9B2F-F7C9F2DB17FD}" type="parTrans" cxnId="{0853EEF1-F044-4B82-B55D-F4C846AF0672}">
      <dgm:prSet/>
      <dgm:spPr/>
      <dgm:t>
        <a:bodyPr/>
        <a:lstStyle/>
        <a:p>
          <a:endParaRPr lang="es-CL"/>
        </a:p>
      </dgm:t>
    </dgm:pt>
    <dgm:pt modelId="{4EB8E960-4A31-4047-9787-69D26B929153}" type="sibTrans" cxnId="{0853EEF1-F044-4B82-B55D-F4C846AF0672}">
      <dgm:prSet/>
      <dgm:spPr/>
      <dgm:t>
        <a:bodyPr/>
        <a:lstStyle/>
        <a:p>
          <a:endParaRPr lang="es-CL"/>
        </a:p>
      </dgm:t>
    </dgm:pt>
    <dgm:pt modelId="{A4FA6417-CA00-4B5E-A3C0-7FE7EC1573BB}">
      <dgm:prSet phldrT="[Texto]"/>
      <dgm:spPr/>
      <dgm:t>
        <a:bodyPr/>
        <a:lstStyle/>
        <a:p>
          <a:r>
            <a:rPr lang="es-CL" dirty="0"/>
            <a:t>Gráfico de sedimentación o contraste de caída de </a:t>
          </a:r>
          <a:r>
            <a:rPr lang="es-CL" dirty="0" err="1"/>
            <a:t>Catell</a:t>
          </a:r>
          <a:endParaRPr lang="es-CL" dirty="0"/>
        </a:p>
      </dgm:t>
    </dgm:pt>
    <dgm:pt modelId="{E4C11BFD-2B65-4432-A4FE-AA1F3DF132BB}" type="parTrans" cxnId="{B85C5406-7B2D-4D20-9677-4ED15B4D1A8F}">
      <dgm:prSet/>
      <dgm:spPr/>
      <dgm:t>
        <a:bodyPr/>
        <a:lstStyle/>
        <a:p>
          <a:endParaRPr lang="es-CL"/>
        </a:p>
      </dgm:t>
    </dgm:pt>
    <dgm:pt modelId="{AA359BE4-AC6A-4C1A-A07D-42FA364A04EB}" type="sibTrans" cxnId="{B85C5406-7B2D-4D20-9677-4ED15B4D1A8F}">
      <dgm:prSet/>
      <dgm:spPr/>
      <dgm:t>
        <a:bodyPr/>
        <a:lstStyle/>
        <a:p>
          <a:endParaRPr lang="es-CL"/>
        </a:p>
      </dgm:t>
    </dgm:pt>
    <dgm:pt modelId="{054E4734-6B65-4365-8AE1-917ADC9FB593}">
      <dgm:prSet phldrT="[Texto]"/>
      <dgm:spPr/>
      <dgm:t>
        <a:bodyPr/>
        <a:lstStyle/>
        <a:p>
          <a:r>
            <a:rPr lang="es-ES" dirty="0"/>
            <a:t>3) Distribución de los ítems</a:t>
          </a:r>
          <a:endParaRPr lang="es-CL" dirty="0"/>
        </a:p>
      </dgm:t>
    </dgm:pt>
    <dgm:pt modelId="{C841AAAD-2366-4641-8EED-43F3F8C3E1A7}" type="parTrans" cxnId="{967559CF-A248-4E87-ADB6-976BD25F8214}">
      <dgm:prSet/>
      <dgm:spPr/>
      <dgm:t>
        <a:bodyPr/>
        <a:lstStyle/>
        <a:p>
          <a:endParaRPr lang="es-CL"/>
        </a:p>
      </dgm:t>
    </dgm:pt>
    <dgm:pt modelId="{3189F60C-1098-46C0-8BEC-423A8E5237A9}" type="sibTrans" cxnId="{967559CF-A248-4E87-ADB6-976BD25F8214}">
      <dgm:prSet/>
      <dgm:spPr/>
      <dgm:t>
        <a:bodyPr/>
        <a:lstStyle/>
        <a:p>
          <a:endParaRPr lang="es-CL"/>
        </a:p>
      </dgm:t>
    </dgm:pt>
    <dgm:pt modelId="{2F69C87B-0D13-4671-A478-D628B3819231}">
      <dgm:prSet phldrT="[Texto]"/>
      <dgm:spPr/>
      <dgm:t>
        <a:bodyPr/>
        <a:lstStyle/>
        <a:p>
          <a:r>
            <a:rPr lang="es-ES" dirty="0"/>
            <a:t>Análisis de Ejes principales (7)</a:t>
          </a:r>
          <a:endParaRPr lang="es-CL" dirty="0"/>
        </a:p>
      </dgm:t>
    </dgm:pt>
    <dgm:pt modelId="{8603926D-6D25-4EC3-BF86-C89B64678CCE}" type="parTrans" cxnId="{13894DC7-AD3A-44A6-8CAE-E389218E57C8}">
      <dgm:prSet/>
      <dgm:spPr/>
      <dgm:t>
        <a:bodyPr/>
        <a:lstStyle/>
        <a:p>
          <a:endParaRPr lang="es-CL"/>
        </a:p>
      </dgm:t>
    </dgm:pt>
    <dgm:pt modelId="{843402C3-1FB4-4DDF-AF31-BB4594E4CA87}" type="sibTrans" cxnId="{13894DC7-AD3A-44A6-8CAE-E389218E57C8}">
      <dgm:prSet/>
      <dgm:spPr/>
      <dgm:t>
        <a:bodyPr/>
        <a:lstStyle/>
        <a:p>
          <a:endParaRPr lang="es-CL"/>
        </a:p>
      </dgm:t>
    </dgm:pt>
    <dgm:pt modelId="{B0464409-0EB2-4310-ABA0-75B981B8B1A5}">
      <dgm:prSet phldrT="[Texto]"/>
      <dgm:spPr/>
      <dgm:t>
        <a:bodyPr/>
        <a:lstStyle/>
        <a:p>
          <a:r>
            <a:rPr lang="es-ES" dirty="0"/>
            <a:t>Rotación oblicua (</a:t>
          </a:r>
          <a:r>
            <a:rPr lang="es-ES" dirty="0" err="1"/>
            <a:t>Oblimin</a:t>
          </a:r>
          <a:r>
            <a:rPr lang="es-ES" dirty="0"/>
            <a:t>)</a:t>
          </a:r>
          <a:endParaRPr lang="es-CL" dirty="0"/>
        </a:p>
      </dgm:t>
    </dgm:pt>
    <dgm:pt modelId="{D7F35AA6-48BD-41E7-9706-892EE746CE2C}" type="parTrans" cxnId="{AC819CE4-91FD-4759-8409-FB88E405293D}">
      <dgm:prSet/>
      <dgm:spPr/>
      <dgm:t>
        <a:bodyPr/>
        <a:lstStyle/>
        <a:p>
          <a:endParaRPr lang="es-CL"/>
        </a:p>
      </dgm:t>
    </dgm:pt>
    <dgm:pt modelId="{EE55B081-49DA-4DC1-8C48-AF619F9F5B11}" type="sibTrans" cxnId="{AC819CE4-91FD-4759-8409-FB88E405293D}">
      <dgm:prSet/>
      <dgm:spPr/>
      <dgm:t>
        <a:bodyPr/>
        <a:lstStyle/>
        <a:p>
          <a:endParaRPr lang="es-CL"/>
        </a:p>
      </dgm:t>
    </dgm:pt>
    <dgm:pt modelId="{D8DA8260-AD5C-48A4-990E-52EB644E1AED}">
      <dgm:prSet phldrT="[Texto]"/>
      <dgm:spPr/>
      <dgm:t>
        <a:bodyPr/>
        <a:lstStyle/>
        <a:p>
          <a:r>
            <a:rPr lang="es-ES" dirty="0"/>
            <a:t>Revisión/Eliminación´  cargas factoriales menores a 0,30 (41-38) o carga cruzada</a:t>
          </a:r>
          <a:endParaRPr lang="es-CL" dirty="0"/>
        </a:p>
      </dgm:t>
    </dgm:pt>
    <dgm:pt modelId="{C77776B3-5798-44F5-81B1-132E36FE48EE}" type="parTrans" cxnId="{06A3A581-B429-449A-9E3F-00FE0ED70833}">
      <dgm:prSet/>
      <dgm:spPr/>
      <dgm:t>
        <a:bodyPr/>
        <a:lstStyle/>
        <a:p>
          <a:endParaRPr lang="es-CL"/>
        </a:p>
      </dgm:t>
    </dgm:pt>
    <dgm:pt modelId="{DCF83CC6-D09C-40B1-B62C-161A38BCE659}" type="sibTrans" cxnId="{06A3A581-B429-449A-9E3F-00FE0ED70833}">
      <dgm:prSet/>
      <dgm:spPr/>
      <dgm:t>
        <a:bodyPr/>
        <a:lstStyle/>
        <a:p>
          <a:endParaRPr lang="es-CL"/>
        </a:p>
      </dgm:t>
    </dgm:pt>
    <dgm:pt modelId="{55555967-4BB0-492E-B426-1F2213A92C41}">
      <dgm:prSet phldrT="[Texto]"/>
      <dgm:spPr/>
      <dgm:t>
        <a:bodyPr/>
        <a:lstStyle/>
        <a:p>
          <a:r>
            <a:rPr lang="es-MX" dirty="0" err="1"/>
            <a:t>Autovalores</a:t>
          </a:r>
          <a:endParaRPr lang="es-CL" dirty="0"/>
        </a:p>
      </dgm:t>
    </dgm:pt>
    <dgm:pt modelId="{FBE2CC77-DF64-4D2B-AB73-E8E4DC4076B4}" type="parTrans" cxnId="{1E222036-4B29-4379-9DAB-2CDB3A4CCDB3}">
      <dgm:prSet/>
      <dgm:spPr/>
      <dgm:t>
        <a:bodyPr/>
        <a:lstStyle/>
        <a:p>
          <a:endParaRPr lang="es-CL"/>
        </a:p>
      </dgm:t>
    </dgm:pt>
    <dgm:pt modelId="{D9851CE8-2E30-4D6F-A70F-89885F3795F2}" type="sibTrans" cxnId="{1E222036-4B29-4379-9DAB-2CDB3A4CCDB3}">
      <dgm:prSet/>
      <dgm:spPr/>
      <dgm:t>
        <a:bodyPr/>
        <a:lstStyle/>
        <a:p>
          <a:endParaRPr lang="es-CL"/>
        </a:p>
      </dgm:t>
    </dgm:pt>
    <dgm:pt modelId="{4B49B66F-FD8B-448F-8216-C60A6CA1F15B}">
      <dgm:prSet phldrT="[Texto]"/>
      <dgm:spPr/>
      <dgm:t>
        <a:bodyPr/>
        <a:lstStyle/>
        <a:p>
          <a:r>
            <a:rPr lang="es-MX" dirty="0"/>
            <a:t> Prácticas=  0,802/0,000</a:t>
          </a:r>
          <a:endParaRPr lang="es-CL" dirty="0"/>
        </a:p>
      </dgm:t>
    </dgm:pt>
    <dgm:pt modelId="{BAD4B14A-BCC7-457E-B7A2-2A5A8BA3B27A}" type="parTrans" cxnId="{94853E57-B3A9-4FA0-90AF-FD1C8720A9C1}">
      <dgm:prSet/>
      <dgm:spPr/>
      <dgm:t>
        <a:bodyPr/>
        <a:lstStyle/>
        <a:p>
          <a:endParaRPr lang="es-CL"/>
        </a:p>
      </dgm:t>
    </dgm:pt>
    <dgm:pt modelId="{04213292-A1CE-4E56-B5A9-F27E4BC83E27}" type="sibTrans" cxnId="{94853E57-B3A9-4FA0-90AF-FD1C8720A9C1}">
      <dgm:prSet/>
      <dgm:spPr/>
      <dgm:t>
        <a:bodyPr/>
        <a:lstStyle/>
        <a:p>
          <a:endParaRPr lang="es-CL"/>
        </a:p>
      </dgm:t>
    </dgm:pt>
    <dgm:pt modelId="{29B2EA32-8787-4E4D-B0C9-1610154E28D4}">
      <dgm:prSet phldrT="[Texto]"/>
      <dgm:spPr/>
      <dgm:t>
        <a:bodyPr/>
        <a:lstStyle/>
        <a:p>
          <a:r>
            <a:rPr lang="es-CL" noProof="0" dirty="0"/>
            <a:t> Significados=0,902/0,0000</a:t>
          </a:r>
          <a:endParaRPr lang="es-CL" dirty="0"/>
        </a:p>
      </dgm:t>
    </dgm:pt>
    <dgm:pt modelId="{F99AA7B0-5637-4438-AA93-64C65EF5D656}" type="parTrans" cxnId="{286FEB36-0FDE-4E9E-AD96-32B155F28021}">
      <dgm:prSet/>
      <dgm:spPr/>
      <dgm:t>
        <a:bodyPr/>
        <a:lstStyle/>
        <a:p>
          <a:endParaRPr lang="es-CL"/>
        </a:p>
      </dgm:t>
    </dgm:pt>
    <dgm:pt modelId="{3172974C-4122-41B9-A655-2CC83FDC11D5}" type="sibTrans" cxnId="{286FEB36-0FDE-4E9E-AD96-32B155F28021}">
      <dgm:prSet/>
      <dgm:spPr/>
      <dgm:t>
        <a:bodyPr/>
        <a:lstStyle/>
        <a:p>
          <a:endParaRPr lang="es-CL"/>
        </a:p>
      </dgm:t>
    </dgm:pt>
    <dgm:pt modelId="{DD7627CD-40FA-4059-A80E-817367EEFC9E}" type="pres">
      <dgm:prSet presAssocID="{BF7F2248-B812-4496-9732-74DE58F0B601}" presName="Name0" presStyleCnt="0">
        <dgm:presLayoutVars>
          <dgm:dir/>
          <dgm:animLvl val="lvl"/>
          <dgm:resizeHandles val="exact"/>
        </dgm:presLayoutVars>
      </dgm:prSet>
      <dgm:spPr/>
    </dgm:pt>
    <dgm:pt modelId="{D8E64259-B500-4EC0-BD75-0F1ABD386779}" type="pres">
      <dgm:prSet presAssocID="{BF7F2248-B812-4496-9732-74DE58F0B601}" presName="tSp" presStyleCnt="0"/>
      <dgm:spPr/>
    </dgm:pt>
    <dgm:pt modelId="{47AB483D-5665-4024-AB3B-17930F6C78B0}" type="pres">
      <dgm:prSet presAssocID="{BF7F2248-B812-4496-9732-74DE58F0B601}" presName="bSp" presStyleCnt="0"/>
      <dgm:spPr/>
    </dgm:pt>
    <dgm:pt modelId="{DEA61BFF-B443-485A-9688-31EAD81A0A94}" type="pres">
      <dgm:prSet presAssocID="{BF7F2248-B812-4496-9732-74DE58F0B601}" presName="process" presStyleCnt="0"/>
      <dgm:spPr/>
    </dgm:pt>
    <dgm:pt modelId="{E3FFE878-25DE-49B3-A47A-1480A43EC61D}" type="pres">
      <dgm:prSet presAssocID="{EF5FEB3A-1AEA-419F-B4AA-35E876CEFECE}" presName="composite1" presStyleCnt="0"/>
      <dgm:spPr/>
    </dgm:pt>
    <dgm:pt modelId="{D53FD888-4D92-44ED-92B4-F04EF6F9295E}" type="pres">
      <dgm:prSet presAssocID="{EF5FEB3A-1AEA-419F-B4AA-35E876CEFECE}" presName="dummyNode1" presStyleLbl="node1" presStyleIdx="0" presStyleCnt="4"/>
      <dgm:spPr/>
    </dgm:pt>
    <dgm:pt modelId="{04EFD72C-07BA-4EF9-8D7E-36263FF2205C}" type="pres">
      <dgm:prSet presAssocID="{EF5FEB3A-1AEA-419F-B4AA-35E876CEFECE}" presName="childNode1" presStyleLbl="bgAcc1" presStyleIdx="0" presStyleCnt="4" custScaleX="110510">
        <dgm:presLayoutVars>
          <dgm:bulletEnabled val="1"/>
        </dgm:presLayoutVars>
      </dgm:prSet>
      <dgm:spPr/>
    </dgm:pt>
    <dgm:pt modelId="{F3F0520A-0199-43E6-B9EF-807B2BDFFD29}" type="pres">
      <dgm:prSet presAssocID="{EF5FEB3A-1AEA-419F-B4AA-35E876CEFECE}" presName="childNode1tx" presStyleLbl="bgAcc1" presStyleIdx="0" presStyleCnt="4">
        <dgm:presLayoutVars>
          <dgm:bulletEnabled val="1"/>
        </dgm:presLayoutVars>
      </dgm:prSet>
      <dgm:spPr/>
    </dgm:pt>
    <dgm:pt modelId="{335B4F40-9353-4CAF-9075-B175F0014A6E}" type="pres">
      <dgm:prSet presAssocID="{EF5FEB3A-1AEA-419F-B4AA-35E876CEFECE}" presName="parentNode1" presStyleLbl="node1" presStyleIdx="0" presStyleCnt="4">
        <dgm:presLayoutVars>
          <dgm:chMax val="1"/>
          <dgm:bulletEnabled val="1"/>
        </dgm:presLayoutVars>
      </dgm:prSet>
      <dgm:spPr/>
    </dgm:pt>
    <dgm:pt modelId="{F8A04F78-DC61-4FE6-98F6-A5F63A72C8F3}" type="pres">
      <dgm:prSet presAssocID="{EF5FEB3A-1AEA-419F-B4AA-35E876CEFECE}" presName="connSite1" presStyleCnt="0"/>
      <dgm:spPr/>
    </dgm:pt>
    <dgm:pt modelId="{A08EB3A9-2618-427B-82B6-7E22344D5774}" type="pres">
      <dgm:prSet presAssocID="{5FFB02DA-EC60-4463-B7A8-182FB8CE7E79}" presName="Name9" presStyleLbl="sibTrans2D1" presStyleIdx="0" presStyleCnt="3"/>
      <dgm:spPr/>
    </dgm:pt>
    <dgm:pt modelId="{D79E9CB8-7A37-4C2E-99AB-72767096656D}" type="pres">
      <dgm:prSet presAssocID="{96C32E3E-3581-4B99-A73A-C2250B7D40AD}" presName="composite2" presStyleCnt="0"/>
      <dgm:spPr/>
    </dgm:pt>
    <dgm:pt modelId="{FA21F776-35C7-46E6-B736-9898EE239A3A}" type="pres">
      <dgm:prSet presAssocID="{96C32E3E-3581-4B99-A73A-C2250B7D40AD}" presName="dummyNode2" presStyleLbl="node1" presStyleIdx="0" presStyleCnt="4"/>
      <dgm:spPr/>
    </dgm:pt>
    <dgm:pt modelId="{03318F7C-AC33-4BD8-88C1-BFC55ED18AD5}" type="pres">
      <dgm:prSet presAssocID="{96C32E3E-3581-4B99-A73A-C2250B7D40AD}" presName="childNode2" presStyleLbl="bgAcc1" presStyleIdx="1" presStyleCnt="4" custScaleX="109283" custScaleY="93994">
        <dgm:presLayoutVars>
          <dgm:bulletEnabled val="1"/>
        </dgm:presLayoutVars>
      </dgm:prSet>
      <dgm:spPr/>
    </dgm:pt>
    <dgm:pt modelId="{391FFEC0-D9B2-45E4-A47D-2D792FD13578}" type="pres">
      <dgm:prSet presAssocID="{96C32E3E-3581-4B99-A73A-C2250B7D40AD}" presName="childNode2tx" presStyleLbl="bgAcc1" presStyleIdx="1" presStyleCnt="4">
        <dgm:presLayoutVars>
          <dgm:bulletEnabled val="1"/>
        </dgm:presLayoutVars>
      </dgm:prSet>
      <dgm:spPr/>
    </dgm:pt>
    <dgm:pt modelId="{29C08931-4646-4F4E-B0F3-3C6635B40FF5}" type="pres">
      <dgm:prSet presAssocID="{96C32E3E-3581-4B99-A73A-C2250B7D40AD}" presName="parentNode2" presStyleLbl="node1" presStyleIdx="1" presStyleCnt="4">
        <dgm:presLayoutVars>
          <dgm:chMax val="0"/>
          <dgm:bulletEnabled val="1"/>
        </dgm:presLayoutVars>
      </dgm:prSet>
      <dgm:spPr/>
    </dgm:pt>
    <dgm:pt modelId="{CC8EEF2F-3E63-4162-B28E-60404BF31F49}" type="pres">
      <dgm:prSet presAssocID="{96C32E3E-3581-4B99-A73A-C2250B7D40AD}" presName="connSite2" presStyleCnt="0"/>
      <dgm:spPr/>
    </dgm:pt>
    <dgm:pt modelId="{41DA72D5-2AA4-443E-8C5E-5A93AB87AB89}" type="pres">
      <dgm:prSet presAssocID="{F6717E5C-8EBE-4DF6-98E6-215E2215BEFB}" presName="Name18" presStyleLbl="sibTrans2D1" presStyleIdx="1" presStyleCnt="3"/>
      <dgm:spPr/>
    </dgm:pt>
    <dgm:pt modelId="{11BFDABB-8E06-4D54-92A7-2BDD9987A740}" type="pres">
      <dgm:prSet presAssocID="{054E4734-6B65-4365-8AE1-917ADC9FB593}" presName="composite1" presStyleCnt="0"/>
      <dgm:spPr/>
    </dgm:pt>
    <dgm:pt modelId="{EA720419-BB94-406B-B369-82D8D7766178}" type="pres">
      <dgm:prSet presAssocID="{054E4734-6B65-4365-8AE1-917ADC9FB593}" presName="dummyNode1" presStyleLbl="node1" presStyleIdx="1" presStyleCnt="4"/>
      <dgm:spPr/>
    </dgm:pt>
    <dgm:pt modelId="{D659A231-517B-4A59-A4BD-66DFF5B948BE}" type="pres">
      <dgm:prSet presAssocID="{054E4734-6B65-4365-8AE1-917ADC9FB593}" presName="childNode1" presStyleLbl="bgAcc1" presStyleIdx="2" presStyleCnt="4">
        <dgm:presLayoutVars>
          <dgm:bulletEnabled val="1"/>
        </dgm:presLayoutVars>
      </dgm:prSet>
      <dgm:spPr/>
    </dgm:pt>
    <dgm:pt modelId="{752E20F8-BC14-4C5A-B596-B0943CD4E857}" type="pres">
      <dgm:prSet presAssocID="{054E4734-6B65-4365-8AE1-917ADC9FB593}" presName="childNode1tx" presStyleLbl="bgAcc1" presStyleIdx="2" presStyleCnt="4">
        <dgm:presLayoutVars>
          <dgm:bulletEnabled val="1"/>
        </dgm:presLayoutVars>
      </dgm:prSet>
      <dgm:spPr/>
    </dgm:pt>
    <dgm:pt modelId="{543765AC-6C05-4C75-85F8-69ED75AE135E}" type="pres">
      <dgm:prSet presAssocID="{054E4734-6B65-4365-8AE1-917ADC9FB593}" presName="parentNode1" presStyleLbl="node1" presStyleIdx="2" presStyleCnt="4">
        <dgm:presLayoutVars>
          <dgm:chMax val="1"/>
          <dgm:bulletEnabled val="1"/>
        </dgm:presLayoutVars>
      </dgm:prSet>
      <dgm:spPr/>
    </dgm:pt>
    <dgm:pt modelId="{D8DE8CBD-BE2D-4C83-995D-CBD054F620F0}" type="pres">
      <dgm:prSet presAssocID="{054E4734-6B65-4365-8AE1-917ADC9FB593}" presName="connSite1" presStyleCnt="0"/>
      <dgm:spPr/>
    </dgm:pt>
    <dgm:pt modelId="{3ADBE181-ECE6-46B1-B08C-D174F6900AD6}" type="pres">
      <dgm:prSet presAssocID="{3189F60C-1098-46C0-8BEC-423A8E5237A9}" presName="Name9" presStyleLbl="sibTrans2D1" presStyleIdx="2" presStyleCnt="3"/>
      <dgm:spPr/>
    </dgm:pt>
    <dgm:pt modelId="{7E1BBB29-02CC-403B-A094-565F9EEF14AC}" type="pres">
      <dgm:prSet presAssocID="{57727819-220A-4FBE-9BCC-331D55191844}" presName="composite2" presStyleCnt="0"/>
      <dgm:spPr/>
    </dgm:pt>
    <dgm:pt modelId="{A75F3BAE-34E0-4FF9-8771-0548BFF0D2B4}" type="pres">
      <dgm:prSet presAssocID="{57727819-220A-4FBE-9BCC-331D55191844}" presName="dummyNode2" presStyleLbl="node1" presStyleIdx="2" presStyleCnt="4"/>
      <dgm:spPr/>
    </dgm:pt>
    <dgm:pt modelId="{623F400F-54A3-4E14-9165-7ADEBB2A24E0}" type="pres">
      <dgm:prSet presAssocID="{57727819-220A-4FBE-9BCC-331D55191844}" presName="childNode2" presStyleLbl="bgAcc1" presStyleIdx="3" presStyleCnt="4">
        <dgm:presLayoutVars>
          <dgm:bulletEnabled val="1"/>
        </dgm:presLayoutVars>
      </dgm:prSet>
      <dgm:spPr/>
    </dgm:pt>
    <dgm:pt modelId="{DBDE9969-4CB6-49C9-A8E6-6A4723E618E5}" type="pres">
      <dgm:prSet presAssocID="{57727819-220A-4FBE-9BCC-331D55191844}" presName="childNode2tx" presStyleLbl="bgAcc1" presStyleIdx="3" presStyleCnt="4">
        <dgm:presLayoutVars>
          <dgm:bulletEnabled val="1"/>
        </dgm:presLayoutVars>
      </dgm:prSet>
      <dgm:spPr/>
    </dgm:pt>
    <dgm:pt modelId="{1E286F37-1E8B-4FAE-BB93-A146461FA09F}" type="pres">
      <dgm:prSet presAssocID="{57727819-220A-4FBE-9BCC-331D55191844}" presName="parentNode2" presStyleLbl="node1" presStyleIdx="3" presStyleCnt="4">
        <dgm:presLayoutVars>
          <dgm:chMax val="0"/>
          <dgm:bulletEnabled val="1"/>
        </dgm:presLayoutVars>
      </dgm:prSet>
      <dgm:spPr/>
    </dgm:pt>
    <dgm:pt modelId="{BC9055EB-1157-419E-B413-C5502E5A123A}" type="pres">
      <dgm:prSet presAssocID="{57727819-220A-4FBE-9BCC-331D55191844}" presName="connSite2" presStyleCnt="0"/>
      <dgm:spPr/>
    </dgm:pt>
  </dgm:ptLst>
  <dgm:cxnLst>
    <dgm:cxn modelId="{1149DC01-BD1C-4987-957C-3DF8E96CBDC2}" type="presOf" srcId="{55555967-4BB0-492E-B426-1F2213A92C41}" destId="{391FFEC0-D9B2-45E4-A47D-2D792FD13578}" srcOrd="1" destOrd="1" presId="urn:microsoft.com/office/officeart/2005/8/layout/hProcess4"/>
    <dgm:cxn modelId="{B85C5406-7B2D-4D20-9677-4ED15B4D1A8F}" srcId="{96C32E3E-3581-4B99-A73A-C2250B7D40AD}" destId="{A4FA6417-CA00-4B5E-A3C0-7FE7EC1573BB}" srcOrd="0" destOrd="0" parTransId="{E4C11BFD-2B65-4432-A4FE-AA1F3DF132BB}" sibTransId="{AA359BE4-AC6A-4C1A-A07D-42FA364A04EB}"/>
    <dgm:cxn modelId="{2297B806-880E-486B-938A-7AB5FA4ED9BF}" type="presOf" srcId="{EF5FEB3A-1AEA-419F-B4AA-35E876CEFECE}" destId="{335B4F40-9353-4CAF-9075-B175F0014A6E}" srcOrd="0" destOrd="0" presId="urn:microsoft.com/office/officeart/2005/8/layout/hProcess4"/>
    <dgm:cxn modelId="{19D16108-8049-408A-9884-C3CD75925699}" type="presOf" srcId="{4B49B66F-FD8B-448F-8216-C60A6CA1F15B}" destId="{04EFD72C-07BA-4EF9-8D7E-36263FF2205C}" srcOrd="0" destOrd="2" presId="urn:microsoft.com/office/officeart/2005/8/layout/hProcess4"/>
    <dgm:cxn modelId="{5722520C-203C-4F82-8C29-25E1EA495CE2}" type="presOf" srcId="{55555967-4BB0-492E-B426-1F2213A92C41}" destId="{03318F7C-AC33-4BD8-88C1-BFC55ED18AD5}" srcOrd="0" destOrd="1" presId="urn:microsoft.com/office/officeart/2005/8/layout/hProcess4"/>
    <dgm:cxn modelId="{AD8DB112-5577-4CB0-A939-8502116D660B}" type="presOf" srcId="{D8DA8260-AD5C-48A4-990E-52EB644E1AED}" destId="{DBDE9969-4CB6-49C9-A8E6-6A4723E618E5}" srcOrd="1" destOrd="0" presId="urn:microsoft.com/office/officeart/2005/8/layout/hProcess4"/>
    <dgm:cxn modelId="{69F83F1A-E271-40A4-9DCE-4DBDF7427262}" type="presOf" srcId="{B97B485A-D5A1-42F9-A85F-AF82E512CA62}" destId="{04EFD72C-07BA-4EF9-8D7E-36263FF2205C}" srcOrd="0" destOrd="0" presId="urn:microsoft.com/office/officeart/2005/8/layout/hProcess4"/>
    <dgm:cxn modelId="{F0A02426-0961-40DE-ACF0-7ED4BDC586D9}" srcId="{BF7F2248-B812-4496-9732-74DE58F0B601}" destId="{57727819-220A-4FBE-9BCC-331D55191844}" srcOrd="3" destOrd="0" parTransId="{71BBD87A-6290-4882-9ADE-9EC3F9673538}" sibTransId="{E073E553-3555-442E-B5C0-76037855D57A}"/>
    <dgm:cxn modelId="{1E222036-4B29-4379-9DAB-2CDB3A4CCDB3}" srcId="{96C32E3E-3581-4B99-A73A-C2250B7D40AD}" destId="{55555967-4BB0-492E-B426-1F2213A92C41}" srcOrd="1" destOrd="0" parTransId="{FBE2CC77-DF64-4D2B-AB73-E8E4DC4076B4}" sibTransId="{D9851CE8-2E30-4D6F-A70F-89885F3795F2}"/>
    <dgm:cxn modelId="{286FEB36-0FDE-4E9E-AD96-32B155F28021}" srcId="{B97B485A-D5A1-42F9-A85F-AF82E512CA62}" destId="{29B2EA32-8787-4E4D-B0C9-1610154E28D4}" srcOrd="0" destOrd="0" parTransId="{F99AA7B0-5637-4438-AA93-64C65EF5D656}" sibTransId="{3172974C-4122-41B9-A655-2CC83FDC11D5}"/>
    <dgm:cxn modelId="{14717F5F-E77C-4CC5-B4E1-9564E62FD2F7}" type="presOf" srcId="{5FFB02DA-EC60-4463-B7A8-182FB8CE7E79}" destId="{A08EB3A9-2618-427B-82B6-7E22344D5774}" srcOrd="0" destOrd="0" presId="urn:microsoft.com/office/officeart/2005/8/layout/hProcess4"/>
    <dgm:cxn modelId="{0571B661-495C-4492-B2A3-E93099ADF1B3}" type="presOf" srcId="{A4FA6417-CA00-4B5E-A3C0-7FE7EC1573BB}" destId="{391FFEC0-D9B2-45E4-A47D-2D792FD13578}" srcOrd="1" destOrd="0" presId="urn:microsoft.com/office/officeart/2005/8/layout/hProcess4"/>
    <dgm:cxn modelId="{A5901142-18F2-4DE0-A8E8-54C5C5E1654F}" type="presOf" srcId="{054E4734-6B65-4365-8AE1-917ADC9FB593}" destId="{543765AC-6C05-4C75-85F8-69ED75AE135E}" srcOrd="0" destOrd="0" presId="urn:microsoft.com/office/officeart/2005/8/layout/hProcess4"/>
    <dgm:cxn modelId="{1559A164-93FB-4238-999A-205C4F81A0FD}" type="presOf" srcId="{57727819-220A-4FBE-9BCC-331D55191844}" destId="{1E286F37-1E8B-4FAE-BB93-A146461FA09F}" srcOrd="0" destOrd="0" presId="urn:microsoft.com/office/officeart/2005/8/layout/hProcess4"/>
    <dgm:cxn modelId="{9DF33966-8AA3-4AE3-8FF9-50C101E912C3}" type="presOf" srcId="{F6717E5C-8EBE-4DF6-98E6-215E2215BEFB}" destId="{41DA72D5-2AA4-443E-8C5E-5A93AB87AB89}" srcOrd="0" destOrd="0" presId="urn:microsoft.com/office/officeart/2005/8/layout/hProcess4"/>
    <dgm:cxn modelId="{87637F76-988F-4BD0-9642-81D6C027873C}" type="presOf" srcId="{BF7F2248-B812-4496-9732-74DE58F0B601}" destId="{DD7627CD-40FA-4059-A80E-817367EEFC9E}" srcOrd="0" destOrd="0" presId="urn:microsoft.com/office/officeart/2005/8/layout/hProcess4"/>
    <dgm:cxn modelId="{94853E57-B3A9-4FA0-90AF-FD1C8720A9C1}" srcId="{B97B485A-D5A1-42F9-A85F-AF82E512CA62}" destId="{4B49B66F-FD8B-448F-8216-C60A6CA1F15B}" srcOrd="1" destOrd="0" parTransId="{BAD4B14A-BCC7-457E-B7A2-2A5A8BA3B27A}" sibTransId="{04213292-A1CE-4E56-B5A9-F27E4BC83E27}"/>
    <dgm:cxn modelId="{06A3A581-B429-449A-9E3F-00FE0ED70833}" srcId="{57727819-220A-4FBE-9BCC-331D55191844}" destId="{D8DA8260-AD5C-48A4-990E-52EB644E1AED}" srcOrd="0" destOrd="0" parTransId="{C77776B3-5798-44F5-81B1-132E36FE48EE}" sibTransId="{DCF83CC6-D09C-40B1-B62C-161A38BCE659}"/>
    <dgm:cxn modelId="{3386E58B-B04C-4BA3-A5E3-9348E53D4171}" type="presOf" srcId="{29B2EA32-8787-4E4D-B0C9-1610154E28D4}" destId="{04EFD72C-07BA-4EF9-8D7E-36263FF2205C}" srcOrd="0" destOrd="1" presId="urn:microsoft.com/office/officeart/2005/8/layout/hProcess4"/>
    <dgm:cxn modelId="{7D458398-316E-4498-AD7B-3D191A2EC5E3}" type="presOf" srcId="{29B2EA32-8787-4E4D-B0C9-1610154E28D4}" destId="{F3F0520A-0199-43E6-B9EF-807B2BDFFD29}" srcOrd="1" destOrd="1" presId="urn:microsoft.com/office/officeart/2005/8/layout/hProcess4"/>
    <dgm:cxn modelId="{BCBE4999-C63F-4B2B-87C7-EA02BAC4E395}" type="presOf" srcId="{B0464409-0EB2-4310-ABA0-75B981B8B1A5}" destId="{D659A231-517B-4A59-A4BD-66DFF5B948BE}" srcOrd="0" destOrd="1" presId="urn:microsoft.com/office/officeart/2005/8/layout/hProcess4"/>
    <dgm:cxn modelId="{0DC453A5-F88B-4218-B3BC-BA77332773DA}" type="presOf" srcId="{4B49B66F-FD8B-448F-8216-C60A6CA1F15B}" destId="{F3F0520A-0199-43E6-B9EF-807B2BDFFD29}" srcOrd="1" destOrd="2" presId="urn:microsoft.com/office/officeart/2005/8/layout/hProcess4"/>
    <dgm:cxn modelId="{9C6342B3-2529-460E-B58D-B726EB302F5B}" type="presOf" srcId="{96C32E3E-3581-4B99-A73A-C2250B7D40AD}" destId="{29C08931-4646-4F4E-B0F3-3C6635B40FF5}" srcOrd="0" destOrd="0" presId="urn:microsoft.com/office/officeart/2005/8/layout/hProcess4"/>
    <dgm:cxn modelId="{AC43B7B5-8BF4-4156-B63B-C2CC108E14C5}" type="presOf" srcId="{3189F60C-1098-46C0-8BEC-423A8E5237A9}" destId="{3ADBE181-ECE6-46B1-B08C-D174F6900AD6}" srcOrd="0" destOrd="0" presId="urn:microsoft.com/office/officeart/2005/8/layout/hProcess4"/>
    <dgm:cxn modelId="{32408EB9-E2DD-4565-AA57-C8E9490808C1}" type="presOf" srcId="{2F69C87B-0D13-4671-A478-D628B3819231}" destId="{D659A231-517B-4A59-A4BD-66DFF5B948BE}" srcOrd="0" destOrd="0" presId="urn:microsoft.com/office/officeart/2005/8/layout/hProcess4"/>
    <dgm:cxn modelId="{0B6F74C2-45F0-41A1-9701-20A031FE459C}" type="presOf" srcId="{D8DA8260-AD5C-48A4-990E-52EB644E1AED}" destId="{623F400F-54A3-4E14-9165-7ADEBB2A24E0}" srcOrd="0" destOrd="0" presId="urn:microsoft.com/office/officeart/2005/8/layout/hProcess4"/>
    <dgm:cxn modelId="{042D43C6-F9A6-48BA-BD93-F3512DF34C75}" type="presOf" srcId="{2F69C87B-0D13-4671-A478-D628B3819231}" destId="{752E20F8-BC14-4C5A-B596-B0943CD4E857}" srcOrd="1" destOrd="0" presId="urn:microsoft.com/office/officeart/2005/8/layout/hProcess4"/>
    <dgm:cxn modelId="{13894DC7-AD3A-44A6-8CAE-E389218E57C8}" srcId="{054E4734-6B65-4365-8AE1-917ADC9FB593}" destId="{2F69C87B-0D13-4671-A478-D628B3819231}" srcOrd="0" destOrd="0" parTransId="{8603926D-6D25-4EC3-BF86-C89B64678CCE}" sibTransId="{843402C3-1FB4-4DDF-AF31-BB4594E4CA87}"/>
    <dgm:cxn modelId="{967559CF-A248-4E87-ADB6-976BD25F8214}" srcId="{BF7F2248-B812-4496-9732-74DE58F0B601}" destId="{054E4734-6B65-4365-8AE1-917ADC9FB593}" srcOrd="2" destOrd="0" parTransId="{C841AAAD-2366-4641-8EED-43F3F8C3E1A7}" sibTransId="{3189F60C-1098-46C0-8BEC-423A8E5237A9}"/>
    <dgm:cxn modelId="{2DD99ED1-4BEF-4AC7-90CB-3AE394674465}" type="presOf" srcId="{B97B485A-D5A1-42F9-A85F-AF82E512CA62}" destId="{F3F0520A-0199-43E6-B9EF-807B2BDFFD29}" srcOrd="1" destOrd="0" presId="urn:microsoft.com/office/officeart/2005/8/layout/hProcess4"/>
    <dgm:cxn modelId="{FCAA22D3-C66D-4300-AB5E-079181EA98BE}" type="presOf" srcId="{B0464409-0EB2-4310-ABA0-75B981B8B1A5}" destId="{752E20F8-BC14-4C5A-B596-B0943CD4E857}" srcOrd="1" destOrd="1" presId="urn:microsoft.com/office/officeart/2005/8/layout/hProcess4"/>
    <dgm:cxn modelId="{81ACF7D9-D133-463B-AEB8-E8D3317C21E0}" srcId="{BF7F2248-B812-4496-9732-74DE58F0B601}" destId="{EF5FEB3A-1AEA-419F-B4AA-35E876CEFECE}" srcOrd="0" destOrd="0" parTransId="{D13A6BF9-AE01-4C02-AC97-FE9AE83C4D86}" sibTransId="{5FFB02DA-EC60-4463-B7A8-182FB8CE7E79}"/>
    <dgm:cxn modelId="{D9B51ADD-08B4-42D0-B06B-E9B7EA6C865E}" srcId="{BF7F2248-B812-4496-9732-74DE58F0B601}" destId="{96C32E3E-3581-4B99-A73A-C2250B7D40AD}" srcOrd="1" destOrd="0" parTransId="{01AEEA13-8076-4172-A738-068571EF950D}" sibTransId="{F6717E5C-8EBE-4DF6-98E6-215E2215BEFB}"/>
    <dgm:cxn modelId="{AC819CE4-91FD-4759-8409-FB88E405293D}" srcId="{054E4734-6B65-4365-8AE1-917ADC9FB593}" destId="{B0464409-0EB2-4310-ABA0-75B981B8B1A5}" srcOrd="1" destOrd="0" parTransId="{D7F35AA6-48BD-41E7-9706-892EE746CE2C}" sibTransId="{EE55B081-49DA-4DC1-8C48-AF619F9F5B11}"/>
    <dgm:cxn modelId="{BD1515EA-69F8-47DA-A559-D16E96CD1AC6}" type="presOf" srcId="{A4FA6417-CA00-4B5E-A3C0-7FE7EC1573BB}" destId="{03318F7C-AC33-4BD8-88C1-BFC55ED18AD5}" srcOrd="0" destOrd="0" presId="urn:microsoft.com/office/officeart/2005/8/layout/hProcess4"/>
    <dgm:cxn modelId="{0853EEF1-F044-4B82-B55D-F4C846AF0672}" srcId="{EF5FEB3A-1AEA-419F-B4AA-35E876CEFECE}" destId="{B97B485A-D5A1-42F9-A85F-AF82E512CA62}" srcOrd="0" destOrd="0" parTransId="{07F38681-49B8-4CAE-9B2F-F7C9F2DB17FD}" sibTransId="{4EB8E960-4A31-4047-9787-69D26B929153}"/>
    <dgm:cxn modelId="{1ECBC59F-C7A3-4416-88CF-A1F75845888A}" type="presParOf" srcId="{DD7627CD-40FA-4059-A80E-817367EEFC9E}" destId="{D8E64259-B500-4EC0-BD75-0F1ABD386779}" srcOrd="0" destOrd="0" presId="urn:microsoft.com/office/officeart/2005/8/layout/hProcess4"/>
    <dgm:cxn modelId="{1098F766-280A-4A67-8850-E202F48938FC}" type="presParOf" srcId="{DD7627CD-40FA-4059-A80E-817367EEFC9E}" destId="{47AB483D-5665-4024-AB3B-17930F6C78B0}" srcOrd="1" destOrd="0" presId="urn:microsoft.com/office/officeart/2005/8/layout/hProcess4"/>
    <dgm:cxn modelId="{1750B2A3-E60D-40E6-B17E-EE7C45A37789}" type="presParOf" srcId="{DD7627CD-40FA-4059-A80E-817367EEFC9E}" destId="{DEA61BFF-B443-485A-9688-31EAD81A0A94}" srcOrd="2" destOrd="0" presId="urn:microsoft.com/office/officeart/2005/8/layout/hProcess4"/>
    <dgm:cxn modelId="{706482B8-147C-445A-AFE6-60EFF8416FFD}" type="presParOf" srcId="{DEA61BFF-B443-485A-9688-31EAD81A0A94}" destId="{E3FFE878-25DE-49B3-A47A-1480A43EC61D}" srcOrd="0" destOrd="0" presId="urn:microsoft.com/office/officeart/2005/8/layout/hProcess4"/>
    <dgm:cxn modelId="{52D75C58-7E3C-42E7-8943-9DDDF17985DB}" type="presParOf" srcId="{E3FFE878-25DE-49B3-A47A-1480A43EC61D}" destId="{D53FD888-4D92-44ED-92B4-F04EF6F9295E}" srcOrd="0" destOrd="0" presId="urn:microsoft.com/office/officeart/2005/8/layout/hProcess4"/>
    <dgm:cxn modelId="{E2767609-C38C-4761-9495-13D9433BC61B}" type="presParOf" srcId="{E3FFE878-25DE-49B3-A47A-1480A43EC61D}" destId="{04EFD72C-07BA-4EF9-8D7E-36263FF2205C}" srcOrd="1" destOrd="0" presId="urn:microsoft.com/office/officeart/2005/8/layout/hProcess4"/>
    <dgm:cxn modelId="{A4E6E7CD-9DD0-4A31-AFBC-65D2B2DEF5BB}" type="presParOf" srcId="{E3FFE878-25DE-49B3-A47A-1480A43EC61D}" destId="{F3F0520A-0199-43E6-B9EF-807B2BDFFD29}" srcOrd="2" destOrd="0" presId="urn:microsoft.com/office/officeart/2005/8/layout/hProcess4"/>
    <dgm:cxn modelId="{6618B4F5-A4CA-4825-B80D-74640FAE21AC}" type="presParOf" srcId="{E3FFE878-25DE-49B3-A47A-1480A43EC61D}" destId="{335B4F40-9353-4CAF-9075-B175F0014A6E}" srcOrd="3" destOrd="0" presId="urn:microsoft.com/office/officeart/2005/8/layout/hProcess4"/>
    <dgm:cxn modelId="{4CF63C0F-B405-4000-B931-001A85AB4B37}" type="presParOf" srcId="{E3FFE878-25DE-49B3-A47A-1480A43EC61D}" destId="{F8A04F78-DC61-4FE6-98F6-A5F63A72C8F3}" srcOrd="4" destOrd="0" presId="urn:microsoft.com/office/officeart/2005/8/layout/hProcess4"/>
    <dgm:cxn modelId="{12510B48-8DA7-4281-ACD5-0545CB9E9A58}" type="presParOf" srcId="{DEA61BFF-B443-485A-9688-31EAD81A0A94}" destId="{A08EB3A9-2618-427B-82B6-7E22344D5774}" srcOrd="1" destOrd="0" presId="urn:microsoft.com/office/officeart/2005/8/layout/hProcess4"/>
    <dgm:cxn modelId="{BE7FF2AE-A5AC-4B4C-AEAB-53CCEBBDF3FD}" type="presParOf" srcId="{DEA61BFF-B443-485A-9688-31EAD81A0A94}" destId="{D79E9CB8-7A37-4C2E-99AB-72767096656D}" srcOrd="2" destOrd="0" presId="urn:microsoft.com/office/officeart/2005/8/layout/hProcess4"/>
    <dgm:cxn modelId="{BB832783-1965-4784-9C83-19A55D3B9ED1}" type="presParOf" srcId="{D79E9CB8-7A37-4C2E-99AB-72767096656D}" destId="{FA21F776-35C7-46E6-B736-9898EE239A3A}" srcOrd="0" destOrd="0" presId="urn:microsoft.com/office/officeart/2005/8/layout/hProcess4"/>
    <dgm:cxn modelId="{D6976624-E2E2-4E3B-B423-FA449446DB7D}" type="presParOf" srcId="{D79E9CB8-7A37-4C2E-99AB-72767096656D}" destId="{03318F7C-AC33-4BD8-88C1-BFC55ED18AD5}" srcOrd="1" destOrd="0" presId="urn:microsoft.com/office/officeart/2005/8/layout/hProcess4"/>
    <dgm:cxn modelId="{84F9830E-C58B-49AC-B000-ADD0590989B4}" type="presParOf" srcId="{D79E9CB8-7A37-4C2E-99AB-72767096656D}" destId="{391FFEC0-D9B2-45E4-A47D-2D792FD13578}" srcOrd="2" destOrd="0" presId="urn:microsoft.com/office/officeart/2005/8/layout/hProcess4"/>
    <dgm:cxn modelId="{53F4239A-C079-4416-9DE2-C0B1D576C9BC}" type="presParOf" srcId="{D79E9CB8-7A37-4C2E-99AB-72767096656D}" destId="{29C08931-4646-4F4E-B0F3-3C6635B40FF5}" srcOrd="3" destOrd="0" presId="urn:microsoft.com/office/officeart/2005/8/layout/hProcess4"/>
    <dgm:cxn modelId="{4C0B3B04-01F4-4035-9AD8-B1FEC604187E}" type="presParOf" srcId="{D79E9CB8-7A37-4C2E-99AB-72767096656D}" destId="{CC8EEF2F-3E63-4162-B28E-60404BF31F49}" srcOrd="4" destOrd="0" presId="urn:microsoft.com/office/officeart/2005/8/layout/hProcess4"/>
    <dgm:cxn modelId="{148DA8A0-95C2-4825-9AA5-A64FAF156371}" type="presParOf" srcId="{DEA61BFF-B443-485A-9688-31EAD81A0A94}" destId="{41DA72D5-2AA4-443E-8C5E-5A93AB87AB89}" srcOrd="3" destOrd="0" presId="urn:microsoft.com/office/officeart/2005/8/layout/hProcess4"/>
    <dgm:cxn modelId="{A8EBD5D2-29DD-4F1E-8205-8C6D8D19294C}" type="presParOf" srcId="{DEA61BFF-B443-485A-9688-31EAD81A0A94}" destId="{11BFDABB-8E06-4D54-92A7-2BDD9987A740}" srcOrd="4" destOrd="0" presId="urn:microsoft.com/office/officeart/2005/8/layout/hProcess4"/>
    <dgm:cxn modelId="{F7CC184A-2495-4133-A670-802966FE67B7}" type="presParOf" srcId="{11BFDABB-8E06-4D54-92A7-2BDD9987A740}" destId="{EA720419-BB94-406B-B369-82D8D7766178}" srcOrd="0" destOrd="0" presId="urn:microsoft.com/office/officeart/2005/8/layout/hProcess4"/>
    <dgm:cxn modelId="{71AEF6E7-FC1F-4654-813C-4F064FB8E043}" type="presParOf" srcId="{11BFDABB-8E06-4D54-92A7-2BDD9987A740}" destId="{D659A231-517B-4A59-A4BD-66DFF5B948BE}" srcOrd="1" destOrd="0" presId="urn:microsoft.com/office/officeart/2005/8/layout/hProcess4"/>
    <dgm:cxn modelId="{65DCC5A4-C37D-4B92-97B6-900D7B19A010}" type="presParOf" srcId="{11BFDABB-8E06-4D54-92A7-2BDD9987A740}" destId="{752E20F8-BC14-4C5A-B596-B0943CD4E857}" srcOrd="2" destOrd="0" presId="urn:microsoft.com/office/officeart/2005/8/layout/hProcess4"/>
    <dgm:cxn modelId="{D1570034-3341-4105-8721-F520A5E10E87}" type="presParOf" srcId="{11BFDABB-8E06-4D54-92A7-2BDD9987A740}" destId="{543765AC-6C05-4C75-85F8-69ED75AE135E}" srcOrd="3" destOrd="0" presId="urn:microsoft.com/office/officeart/2005/8/layout/hProcess4"/>
    <dgm:cxn modelId="{6D865024-5CDD-48C2-9CBE-8FC7555EB4B0}" type="presParOf" srcId="{11BFDABB-8E06-4D54-92A7-2BDD9987A740}" destId="{D8DE8CBD-BE2D-4C83-995D-CBD054F620F0}" srcOrd="4" destOrd="0" presId="urn:microsoft.com/office/officeart/2005/8/layout/hProcess4"/>
    <dgm:cxn modelId="{36071589-3D7B-4A3A-A198-6938A4C7FA57}" type="presParOf" srcId="{DEA61BFF-B443-485A-9688-31EAD81A0A94}" destId="{3ADBE181-ECE6-46B1-B08C-D174F6900AD6}" srcOrd="5" destOrd="0" presId="urn:microsoft.com/office/officeart/2005/8/layout/hProcess4"/>
    <dgm:cxn modelId="{D981AB84-0BA0-4DDA-B96F-D4EDF79FF95A}" type="presParOf" srcId="{DEA61BFF-B443-485A-9688-31EAD81A0A94}" destId="{7E1BBB29-02CC-403B-A094-565F9EEF14AC}" srcOrd="6" destOrd="0" presId="urn:microsoft.com/office/officeart/2005/8/layout/hProcess4"/>
    <dgm:cxn modelId="{A788E993-0340-4684-A8FF-4C09993CE8CE}" type="presParOf" srcId="{7E1BBB29-02CC-403B-A094-565F9EEF14AC}" destId="{A75F3BAE-34E0-4FF9-8771-0548BFF0D2B4}" srcOrd="0" destOrd="0" presId="urn:microsoft.com/office/officeart/2005/8/layout/hProcess4"/>
    <dgm:cxn modelId="{11C0C3B4-309B-4D9B-B856-5BD7A2D5B160}" type="presParOf" srcId="{7E1BBB29-02CC-403B-A094-565F9EEF14AC}" destId="{623F400F-54A3-4E14-9165-7ADEBB2A24E0}" srcOrd="1" destOrd="0" presId="urn:microsoft.com/office/officeart/2005/8/layout/hProcess4"/>
    <dgm:cxn modelId="{B52225CB-B7F4-470F-9995-676522BF2C2F}" type="presParOf" srcId="{7E1BBB29-02CC-403B-A094-565F9EEF14AC}" destId="{DBDE9969-4CB6-49C9-A8E6-6A4723E618E5}" srcOrd="2" destOrd="0" presId="urn:microsoft.com/office/officeart/2005/8/layout/hProcess4"/>
    <dgm:cxn modelId="{FFBC71CE-1945-4AA7-BFCC-2A5AD2E0762E}" type="presParOf" srcId="{7E1BBB29-02CC-403B-A094-565F9EEF14AC}" destId="{1E286F37-1E8B-4FAE-BB93-A146461FA09F}" srcOrd="3" destOrd="0" presId="urn:microsoft.com/office/officeart/2005/8/layout/hProcess4"/>
    <dgm:cxn modelId="{35BE8BBF-ED50-4114-B58E-BE5CCE7E366F}" type="presParOf" srcId="{7E1BBB29-02CC-403B-A094-565F9EEF14AC}" destId="{BC9055EB-1157-419E-B413-C5502E5A123A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6CA78A-180B-45B2-82EF-A78475C3245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62B53608-1BA2-4877-B87E-A24EB62E7B2B}">
      <dgm:prSet phldrT="[Texto]" custT="1"/>
      <dgm:spPr/>
      <dgm:t>
        <a:bodyPr/>
        <a:lstStyle/>
        <a:p>
          <a:r>
            <a:rPr lang="es-CL" sz="1600" u="sng" dirty="0"/>
            <a:t>Factor 1:</a:t>
          </a:r>
        </a:p>
        <a:p>
          <a:r>
            <a:rPr lang="es-CL" sz="1600" dirty="0"/>
            <a:t>Acciones Punitivas</a:t>
          </a:r>
        </a:p>
      </dgm:t>
    </dgm:pt>
    <dgm:pt modelId="{03F02B12-43C7-4CC9-B5A6-6438CC29C63E}" type="parTrans" cxnId="{85131BAD-E5C3-43AB-A25D-85C37C2E42A9}">
      <dgm:prSet/>
      <dgm:spPr/>
      <dgm:t>
        <a:bodyPr/>
        <a:lstStyle/>
        <a:p>
          <a:endParaRPr lang="es-CL"/>
        </a:p>
      </dgm:t>
    </dgm:pt>
    <dgm:pt modelId="{AF0DA4C9-8096-474D-88F6-FF4F56578909}" type="sibTrans" cxnId="{85131BAD-E5C3-43AB-A25D-85C37C2E42A9}">
      <dgm:prSet/>
      <dgm:spPr/>
      <dgm:t>
        <a:bodyPr/>
        <a:lstStyle/>
        <a:p>
          <a:endParaRPr lang="es-CL"/>
        </a:p>
      </dgm:t>
    </dgm:pt>
    <dgm:pt modelId="{D72155EE-1CEA-4F19-A332-4E8CB96607C8}">
      <dgm:prSet phldrT="[Texto]"/>
      <dgm:spPr/>
      <dgm:t>
        <a:bodyPr/>
        <a:lstStyle/>
        <a:p>
          <a:r>
            <a:rPr lang="es-ES" dirty="0"/>
            <a:t>Acciones de disuasión que la universidad emplea para prevenir el plagio, vinculadas a las sanciones</a:t>
          </a:r>
          <a:endParaRPr lang="es-CL" dirty="0"/>
        </a:p>
      </dgm:t>
    </dgm:pt>
    <dgm:pt modelId="{E46B93D3-5E9A-4F42-932C-52024AF7153E}" type="parTrans" cxnId="{30198168-7F40-49F3-AB70-2A74C9BBC9D7}">
      <dgm:prSet/>
      <dgm:spPr/>
      <dgm:t>
        <a:bodyPr/>
        <a:lstStyle/>
        <a:p>
          <a:endParaRPr lang="es-CL"/>
        </a:p>
      </dgm:t>
    </dgm:pt>
    <dgm:pt modelId="{E602E6F5-B74B-4A19-8251-C9DFEC88CF4E}" type="sibTrans" cxnId="{30198168-7F40-49F3-AB70-2A74C9BBC9D7}">
      <dgm:prSet/>
      <dgm:spPr/>
      <dgm:t>
        <a:bodyPr/>
        <a:lstStyle/>
        <a:p>
          <a:endParaRPr lang="es-CL"/>
        </a:p>
      </dgm:t>
    </dgm:pt>
    <dgm:pt modelId="{C833BD9F-E4F1-473D-8FB6-3E5D461C8184}">
      <dgm:prSet phldrT="[Texto]"/>
      <dgm:spPr/>
      <dgm:t>
        <a:bodyPr/>
        <a:lstStyle/>
        <a:p>
          <a:r>
            <a:rPr lang="es-CL" u="sng" dirty="0"/>
            <a:t>Factor 2:</a:t>
          </a:r>
        </a:p>
        <a:p>
          <a:r>
            <a:rPr lang="es-CL" dirty="0"/>
            <a:t> Acciones Formativas:</a:t>
          </a:r>
        </a:p>
      </dgm:t>
    </dgm:pt>
    <dgm:pt modelId="{B22D10C4-DD78-4BB1-A39C-A938ED743C36}" type="parTrans" cxnId="{19B90DE5-A1B2-4601-8483-7EFEDC01DFF0}">
      <dgm:prSet/>
      <dgm:spPr/>
      <dgm:t>
        <a:bodyPr/>
        <a:lstStyle/>
        <a:p>
          <a:endParaRPr lang="es-CL"/>
        </a:p>
      </dgm:t>
    </dgm:pt>
    <dgm:pt modelId="{F19FDE58-6609-4352-981F-2697F24852A0}" type="sibTrans" cxnId="{19B90DE5-A1B2-4601-8483-7EFEDC01DFF0}">
      <dgm:prSet/>
      <dgm:spPr/>
      <dgm:t>
        <a:bodyPr/>
        <a:lstStyle/>
        <a:p>
          <a:endParaRPr lang="es-CL"/>
        </a:p>
      </dgm:t>
    </dgm:pt>
    <dgm:pt modelId="{C2F4ADD5-148E-4F1F-AC23-2C64B986ACE2}">
      <dgm:prSet phldrT="[Texto]"/>
      <dgm:spPr/>
      <dgm:t>
        <a:bodyPr/>
        <a:lstStyle/>
        <a:p>
          <a:r>
            <a:rPr lang="es-ES" dirty="0"/>
            <a:t>Acciones de disuasión que la universidad emplea para prevenir el plagio, de carácter formativo</a:t>
          </a:r>
          <a:endParaRPr lang="es-CL" dirty="0"/>
        </a:p>
      </dgm:t>
    </dgm:pt>
    <dgm:pt modelId="{5FFF5235-B46B-4191-AB30-349EC9F87B20}" type="parTrans" cxnId="{E958E7EB-1F0C-49A1-A627-E828D23BA3EF}">
      <dgm:prSet/>
      <dgm:spPr/>
      <dgm:t>
        <a:bodyPr/>
        <a:lstStyle/>
        <a:p>
          <a:endParaRPr lang="es-CL"/>
        </a:p>
      </dgm:t>
    </dgm:pt>
    <dgm:pt modelId="{8C4B86A2-7451-4306-9D4C-ED49B3368CA6}" type="sibTrans" cxnId="{E958E7EB-1F0C-49A1-A627-E828D23BA3EF}">
      <dgm:prSet/>
      <dgm:spPr/>
      <dgm:t>
        <a:bodyPr/>
        <a:lstStyle/>
        <a:p>
          <a:endParaRPr lang="es-CL"/>
        </a:p>
      </dgm:t>
    </dgm:pt>
    <dgm:pt modelId="{52A56DE0-45D4-4A0A-AA8E-E152105FDE02}">
      <dgm:prSet phldrT="[Texto]"/>
      <dgm:spPr/>
      <dgm:t>
        <a:bodyPr/>
        <a:lstStyle/>
        <a:p>
          <a:r>
            <a:rPr lang="pt-BR" u="sng" dirty="0"/>
            <a:t>Factor 3:</a:t>
          </a:r>
        </a:p>
        <a:p>
          <a:r>
            <a:rPr lang="pt-BR" dirty="0"/>
            <a:t> Contexto de plagio:</a:t>
          </a:r>
          <a:endParaRPr lang="es-CL" dirty="0"/>
        </a:p>
      </dgm:t>
    </dgm:pt>
    <dgm:pt modelId="{D3CEC0BA-292A-48DE-A17A-7ECCE1FC20E0}" type="parTrans" cxnId="{9BBA8253-C620-499E-A439-CFFC2A88D0E9}">
      <dgm:prSet/>
      <dgm:spPr/>
      <dgm:t>
        <a:bodyPr/>
        <a:lstStyle/>
        <a:p>
          <a:endParaRPr lang="es-CL"/>
        </a:p>
      </dgm:t>
    </dgm:pt>
    <dgm:pt modelId="{BC6F7F14-0FBC-4D62-98E5-EC0130362BDD}" type="sibTrans" cxnId="{9BBA8253-C620-499E-A439-CFFC2A88D0E9}">
      <dgm:prSet/>
      <dgm:spPr/>
      <dgm:t>
        <a:bodyPr/>
        <a:lstStyle/>
        <a:p>
          <a:endParaRPr lang="es-CL"/>
        </a:p>
      </dgm:t>
    </dgm:pt>
    <dgm:pt modelId="{805FEFA4-6D6A-468C-885A-3D3FCF1830DF}">
      <dgm:prSet phldrT="[Texto]"/>
      <dgm:spPr/>
      <dgm:t>
        <a:bodyPr/>
        <a:lstStyle/>
        <a:p>
          <a:r>
            <a:rPr lang="es-ES" dirty="0"/>
            <a:t>Da cuenta de las condiciones intervinientes que pueden facilitar u obstaculizar el plagio tales como el soporte empleado, las formas de plagio y los recursos utilizados</a:t>
          </a:r>
          <a:endParaRPr lang="es-CL" dirty="0"/>
        </a:p>
      </dgm:t>
    </dgm:pt>
    <dgm:pt modelId="{11FFA807-0863-4C92-BCDF-5AFCD880B771}" type="parTrans" cxnId="{2A1FFFBD-84D6-4CCB-9EB1-28B66F7A7EC6}">
      <dgm:prSet/>
      <dgm:spPr/>
      <dgm:t>
        <a:bodyPr/>
        <a:lstStyle/>
        <a:p>
          <a:endParaRPr lang="es-CL"/>
        </a:p>
      </dgm:t>
    </dgm:pt>
    <dgm:pt modelId="{6338FA9F-5512-4E04-A225-D2EB6B599008}" type="sibTrans" cxnId="{2A1FFFBD-84D6-4CCB-9EB1-28B66F7A7EC6}">
      <dgm:prSet/>
      <dgm:spPr/>
      <dgm:t>
        <a:bodyPr/>
        <a:lstStyle/>
        <a:p>
          <a:endParaRPr lang="es-CL"/>
        </a:p>
      </dgm:t>
    </dgm:pt>
    <dgm:pt modelId="{DEFBF3E1-9BEF-4AE7-9385-9BB1B3861EAB}">
      <dgm:prSet phldrT="[Texto]"/>
      <dgm:spPr/>
      <dgm:t>
        <a:bodyPr/>
        <a:lstStyle/>
        <a:p>
          <a:r>
            <a:rPr lang="es-CL" u="sng" dirty="0"/>
            <a:t>Factor 4:</a:t>
          </a:r>
        </a:p>
        <a:p>
          <a:r>
            <a:rPr lang="es-CL" dirty="0"/>
            <a:t>Consecuencias</a:t>
          </a:r>
        </a:p>
      </dgm:t>
    </dgm:pt>
    <dgm:pt modelId="{6910FAD1-D0DF-4567-8F03-6BD73EAC9E96}" type="parTrans" cxnId="{36FEB37E-C654-4BBE-8577-77EE4D4CFF51}">
      <dgm:prSet/>
      <dgm:spPr/>
      <dgm:t>
        <a:bodyPr/>
        <a:lstStyle/>
        <a:p>
          <a:endParaRPr lang="es-CL"/>
        </a:p>
      </dgm:t>
    </dgm:pt>
    <dgm:pt modelId="{1C9D6CE0-0D5D-4A6C-BF84-B7327B727F13}" type="sibTrans" cxnId="{36FEB37E-C654-4BBE-8577-77EE4D4CFF51}">
      <dgm:prSet/>
      <dgm:spPr/>
      <dgm:t>
        <a:bodyPr/>
        <a:lstStyle/>
        <a:p>
          <a:endParaRPr lang="es-CL"/>
        </a:p>
      </dgm:t>
    </dgm:pt>
    <dgm:pt modelId="{E0C2E143-4539-41F1-ABCF-64FA22A7777D}">
      <dgm:prSet phldrT="[Texto]"/>
      <dgm:spPr/>
      <dgm:t>
        <a:bodyPr/>
        <a:lstStyle/>
        <a:p>
          <a:r>
            <a:rPr lang="es-ES" dirty="0"/>
            <a:t>Da cuenta de las consecuencia percibidas por los estudiantes, derivadas de la acción de plagiar. </a:t>
          </a:r>
          <a:endParaRPr lang="es-CL" dirty="0"/>
        </a:p>
      </dgm:t>
    </dgm:pt>
    <dgm:pt modelId="{5C423A38-74D3-48A6-B361-3B50163DF0F1}" type="parTrans" cxnId="{01B97C78-7A01-469B-BBD0-86DCAF1C5A69}">
      <dgm:prSet/>
      <dgm:spPr/>
      <dgm:t>
        <a:bodyPr/>
        <a:lstStyle/>
        <a:p>
          <a:endParaRPr lang="es-CL"/>
        </a:p>
      </dgm:t>
    </dgm:pt>
    <dgm:pt modelId="{09FC182D-76AC-4CFB-BDE1-A3669973150F}" type="sibTrans" cxnId="{01B97C78-7A01-469B-BBD0-86DCAF1C5A69}">
      <dgm:prSet/>
      <dgm:spPr/>
      <dgm:t>
        <a:bodyPr/>
        <a:lstStyle/>
        <a:p>
          <a:endParaRPr lang="es-CL"/>
        </a:p>
      </dgm:t>
    </dgm:pt>
    <dgm:pt modelId="{A54A473E-71BB-4F28-B761-FD4CFCBB9C51}">
      <dgm:prSet phldrT="[Texto]"/>
      <dgm:spPr/>
      <dgm:t>
        <a:bodyPr/>
        <a:lstStyle/>
        <a:p>
          <a:r>
            <a:rPr lang="es-ES" u="sng" dirty="0"/>
            <a:t>Factor 5:</a:t>
          </a:r>
        </a:p>
        <a:p>
          <a:r>
            <a:rPr lang="es-ES" dirty="0"/>
            <a:t> Significados del plagio: </a:t>
          </a:r>
          <a:endParaRPr lang="es-CL" dirty="0"/>
        </a:p>
      </dgm:t>
    </dgm:pt>
    <dgm:pt modelId="{C787DA69-A748-46CD-9C24-CA4A2A9ADC1E}" type="parTrans" cxnId="{A68D8BD5-78A2-458A-B7B6-511FFA4E8F59}">
      <dgm:prSet/>
      <dgm:spPr/>
      <dgm:t>
        <a:bodyPr/>
        <a:lstStyle/>
        <a:p>
          <a:endParaRPr lang="es-CL"/>
        </a:p>
      </dgm:t>
    </dgm:pt>
    <dgm:pt modelId="{C43D4DBB-3CA3-4C7F-9E35-EE8DA53113F5}" type="sibTrans" cxnId="{A68D8BD5-78A2-458A-B7B6-511FFA4E8F59}">
      <dgm:prSet/>
      <dgm:spPr/>
      <dgm:t>
        <a:bodyPr/>
        <a:lstStyle/>
        <a:p>
          <a:endParaRPr lang="es-CL"/>
        </a:p>
      </dgm:t>
    </dgm:pt>
    <dgm:pt modelId="{DC8B778B-4895-4345-95E0-E053F7C8BFDC}">
      <dgm:prSet phldrT="[Texto]"/>
      <dgm:spPr/>
      <dgm:t>
        <a:bodyPr/>
        <a:lstStyle/>
        <a:p>
          <a:r>
            <a:rPr lang="es-ES" dirty="0"/>
            <a:t>Da cuenta de las representaciones compartidas por los estudiantes que permiten significar al plagio, es decir, entender lo que significa desde la perspectiva de los participantes</a:t>
          </a:r>
          <a:endParaRPr lang="es-CL" dirty="0"/>
        </a:p>
      </dgm:t>
    </dgm:pt>
    <dgm:pt modelId="{6A3BC71F-F854-47AF-8DF7-DDF1A9ACC3B6}" type="parTrans" cxnId="{83BB4F43-625C-46C8-91FA-BDA3E84D660C}">
      <dgm:prSet/>
      <dgm:spPr/>
      <dgm:t>
        <a:bodyPr/>
        <a:lstStyle/>
        <a:p>
          <a:endParaRPr lang="es-CL"/>
        </a:p>
      </dgm:t>
    </dgm:pt>
    <dgm:pt modelId="{C5808BE7-F14F-48C3-B4C8-3EA69D3D4E9D}" type="sibTrans" cxnId="{83BB4F43-625C-46C8-91FA-BDA3E84D660C}">
      <dgm:prSet/>
      <dgm:spPr/>
      <dgm:t>
        <a:bodyPr/>
        <a:lstStyle/>
        <a:p>
          <a:endParaRPr lang="es-CL"/>
        </a:p>
      </dgm:t>
    </dgm:pt>
    <dgm:pt modelId="{0633DC29-948E-41EA-9168-4DAF3792F42F}">
      <dgm:prSet phldrT="[Texto]"/>
      <dgm:spPr/>
      <dgm:t>
        <a:bodyPr/>
        <a:lstStyle/>
        <a:p>
          <a:r>
            <a:rPr lang="es-CL" u="sng" dirty="0"/>
            <a:t>Factor 6:</a:t>
          </a:r>
        </a:p>
        <a:p>
          <a:r>
            <a:rPr lang="es-CL" dirty="0"/>
            <a:t> Causas </a:t>
          </a:r>
        </a:p>
      </dgm:t>
    </dgm:pt>
    <dgm:pt modelId="{E45B4586-C043-4CCE-9D86-DE2D24744E28}" type="parTrans" cxnId="{8013D15A-1D0B-48FF-B558-1408E2219FE2}">
      <dgm:prSet/>
      <dgm:spPr/>
      <dgm:t>
        <a:bodyPr/>
        <a:lstStyle/>
        <a:p>
          <a:endParaRPr lang="es-CL"/>
        </a:p>
      </dgm:t>
    </dgm:pt>
    <dgm:pt modelId="{B0DD69B4-74D9-487A-8462-AF415D668207}" type="sibTrans" cxnId="{8013D15A-1D0B-48FF-B558-1408E2219FE2}">
      <dgm:prSet/>
      <dgm:spPr/>
      <dgm:t>
        <a:bodyPr/>
        <a:lstStyle/>
        <a:p>
          <a:endParaRPr lang="es-CL"/>
        </a:p>
      </dgm:t>
    </dgm:pt>
    <dgm:pt modelId="{ACE22D06-3261-4FA4-B503-B683B0233F46}">
      <dgm:prSet phldrT="[Texto]"/>
      <dgm:spPr/>
      <dgm:t>
        <a:bodyPr/>
        <a:lstStyle/>
        <a:p>
          <a:r>
            <a:rPr lang="es-ES" dirty="0"/>
            <a:t>Da cuenta de las razones causales que conducen a los alumnos a incurrir en prácticas de plagio </a:t>
          </a:r>
          <a:endParaRPr lang="es-CL" dirty="0"/>
        </a:p>
      </dgm:t>
    </dgm:pt>
    <dgm:pt modelId="{6895D4EE-54AD-4317-A213-F6436902F301}" type="parTrans" cxnId="{20F31C3C-522E-489A-B1E7-69F656846218}">
      <dgm:prSet/>
      <dgm:spPr/>
      <dgm:t>
        <a:bodyPr/>
        <a:lstStyle/>
        <a:p>
          <a:endParaRPr lang="es-CL"/>
        </a:p>
      </dgm:t>
    </dgm:pt>
    <dgm:pt modelId="{CDEBA039-7B40-44D8-9D33-8594C39E2EE6}" type="sibTrans" cxnId="{20F31C3C-522E-489A-B1E7-69F656846218}">
      <dgm:prSet/>
      <dgm:spPr/>
      <dgm:t>
        <a:bodyPr/>
        <a:lstStyle/>
        <a:p>
          <a:endParaRPr lang="es-CL"/>
        </a:p>
      </dgm:t>
    </dgm:pt>
    <dgm:pt modelId="{E3A74211-741E-40CF-8EE7-E17F0771D067}">
      <dgm:prSet phldrT="[Texto]"/>
      <dgm:spPr/>
      <dgm:t>
        <a:bodyPr/>
        <a:lstStyle/>
        <a:p>
          <a:r>
            <a:rPr lang="es-ES" u="sng" dirty="0"/>
            <a:t>Factor 7:</a:t>
          </a:r>
        </a:p>
        <a:p>
          <a:r>
            <a:rPr lang="es-ES" dirty="0"/>
            <a:t> Prácticas de plagio </a:t>
          </a:r>
          <a:endParaRPr lang="es-CL" dirty="0"/>
        </a:p>
      </dgm:t>
    </dgm:pt>
    <dgm:pt modelId="{194AF9D4-C441-4354-A78F-864023B91C5D}" type="parTrans" cxnId="{3052E571-5DD7-4B90-B524-65CDFD198850}">
      <dgm:prSet/>
      <dgm:spPr/>
      <dgm:t>
        <a:bodyPr/>
        <a:lstStyle/>
        <a:p>
          <a:endParaRPr lang="es-CL"/>
        </a:p>
      </dgm:t>
    </dgm:pt>
    <dgm:pt modelId="{3B57FB38-8919-4A07-AF0C-D32BB8395F9F}" type="sibTrans" cxnId="{3052E571-5DD7-4B90-B524-65CDFD198850}">
      <dgm:prSet/>
      <dgm:spPr/>
      <dgm:t>
        <a:bodyPr/>
        <a:lstStyle/>
        <a:p>
          <a:endParaRPr lang="es-CL"/>
        </a:p>
      </dgm:t>
    </dgm:pt>
    <dgm:pt modelId="{110B2474-D50C-4384-BBCC-A32911BCFCE0}">
      <dgm:prSet phldrT="[Texto]"/>
      <dgm:spPr/>
      <dgm:t>
        <a:bodyPr/>
        <a:lstStyle/>
        <a:p>
          <a:r>
            <a:rPr lang="es-ES" dirty="0"/>
            <a:t>Da cuenta de la frecuencia de ciertas acciones y/o prácticas asociadas al plagio</a:t>
          </a:r>
          <a:endParaRPr lang="es-CL" dirty="0"/>
        </a:p>
      </dgm:t>
    </dgm:pt>
    <dgm:pt modelId="{89FC799B-BE33-40EC-9012-662881B7F1AD}" type="parTrans" cxnId="{6342AE26-794B-4112-A482-F6DBB0D5F85E}">
      <dgm:prSet/>
      <dgm:spPr/>
      <dgm:t>
        <a:bodyPr/>
        <a:lstStyle/>
        <a:p>
          <a:endParaRPr lang="es-CL"/>
        </a:p>
      </dgm:t>
    </dgm:pt>
    <dgm:pt modelId="{2A19C985-2788-4041-880F-892EC997C6BB}" type="sibTrans" cxnId="{6342AE26-794B-4112-A482-F6DBB0D5F85E}">
      <dgm:prSet/>
      <dgm:spPr/>
      <dgm:t>
        <a:bodyPr/>
        <a:lstStyle/>
        <a:p>
          <a:endParaRPr lang="es-CL"/>
        </a:p>
      </dgm:t>
    </dgm:pt>
    <dgm:pt modelId="{7CF137BA-0167-4C38-A227-B39BC9134204}" type="pres">
      <dgm:prSet presAssocID="{FC6CA78A-180B-45B2-82EF-A78475C32453}" presName="Name0" presStyleCnt="0">
        <dgm:presLayoutVars>
          <dgm:dir/>
          <dgm:animLvl val="lvl"/>
          <dgm:resizeHandles val="exact"/>
        </dgm:presLayoutVars>
      </dgm:prSet>
      <dgm:spPr/>
    </dgm:pt>
    <dgm:pt modelId="{E9DA7C58-14D9-4A4E-B5C1-28321260A044}" type="pres">
      <dgm:prSet presAssocID="{62B53608-1BA2-4877-B87E-A24EB62E7B2B}" presName="linNode" presStyleCnt="0"/>
      <dgm:spPr/>
    </dgm:pt>
    <dgm:pt modelId="{A36E8433-240D-4501-AEB2-1485B251B038}" type="pres">
      <dgm:prSet presAssocID="{62B53608-1BA2-4877-B87E-A24EB62E7B2B}" presName="parentText" presStyleLbl="node1" presStyleIdx="0" presStyleCnt="7">
        <dgm:presLayoutVars>
          <dgm:chMax val="1"/>
          <dgm:bulletEnabled val="1"/>
        </dgm:presLayoutVars>
      </dgm:prSet>
      <dgm:spPr/>
    </dgm:pt>
    <dgm:pt modelId="{723DF015-CC7C-459C-B632-50D5009EF06C}" type="pres">
      <dgm:prSet presAssocID="{62B53608-1BA2-4877-B87E-A24EB62E7B2B}" presName="descendantText" presStyleLbl="alignAccFollowNode1" presStyleIdx="0" presStyleCnt="7" custLinFactNeighborX="8268" custLinFactNeighborY="1811">
        <dgm:presLayoutVars>
          <dgm:bulletEnabled val="1"/>
        </dgm:presLayoutVars>
      </dgm:prSet>
      <dgm:spPr/>
    </dgm:pt>
    <dgm:pt modelId="{5F8B8078-6C33-4C6F-8D56-6BAA5868D303}" type="pres">
      <dgm:prSet presAssocID="{AF0DA4C9-8096-474D-88F6-FF4F56578909}" presName="sp" presStyleCnt="0"/>
      <dgm:spPr/>
    </dgm:pt>
    <dgm:pt modelId="{EC4B3E70-AC98-4A26-9A6D-AA78520096E1}" type="pres">
      <dgm:prSet presAssocID="{C833BD9F-E4F1-473D-8FB6-3E5D461C8184}" presName="linNode" presStyleCnt="0"/>
      <dgm:spPr/>
    </dgm:pt>
    <dgm:pt modelId="{8BDBB1ED-E15B-40AC-87BD-68FA5E1D9E23}" type="pres">
      <dgm:prSet presAssocID="{C833BD9F-E4F1-473D-8FB6-3E5D461C8184}" presName="parentText" presStyleLbl="node1" presStyleIdx="1" presStyleCnt="7">
        <dgm:presLayoutVars>
          <dgm:chMax val="1"/>
          <dgm:bulletEnabled val="1"/>
        </dgm:presLayoutVars>
      </dgm:prSet>
      <dgm:spPr/>
    </dgm:pt>
    <dgm:pt modelId="{8239FB1F-C85D-46E2-9683-E52EE2E129B4}" type="pres">
      <dgm:prSet presAssocID="{C833BD9F-E4F1-473D-8FB6-3E5D461C8184}" presName="descendantText" presStyleLbl="alignAccFollowNode1" presStyleIdx="1" presStyleCnt="7">
        <dgm:presLayoutVars>
          <dgm:bulletEnabled val="1"/>
        </dgm:presLayoutVars>
      </dgm:prSet>
      <dgm:spPr/>
    </dgm:pt>
    <dgm:pt modelId="{8486060B-2274-4635-AE57-C3AF0829E778}" type="pres">
      <dgm:prSet presAssocID="{F19FDE58-6609-4352-981F-2697F24852A0}" presName="sp" presStyleCnt="0"/>
      <dgm:spPr/>
    </dgm:pt>
    <dgm:pt modelId="{A1958AA6-107D-4D8C-8394-B8C83E5A969D}" type="pres">
      <dgm:prSet presAssocID="{52A56DE0-45D4-4A0A-AA8E-E152105FDE02}" presName="linNode" presStyleCnt="0"/>
      <dgm:spPr/>
    </dgm:pt>
    <dgm:pt modelId="{53960A5A-F69C-44B0-A26B-CEE0D037AE9B}" type="pres">
      <dgm:prSet presAssocID="{52A56DE0-45D4-4A0A-AA8E-E152105FDE02}" presName="parentText" presStyleLbl="node1" presStyleIdx="2" presStyleCnt="7">
        <dgm:presLayoutVars>
          <dgm:chMax val="1"/>
          <dgm:bulletEnabled val="1"/>
        </dgm:presLayoutVars>
      </dgm:prSet>
      <dgm:spPr/>
    </dgm:pt>
    <dgm:pt modelId="{49AD3A3E-B4E5-4790-9251-3AD196E45E8B}" type="pres">
      <dgm:prSet presAssocID="{52A56DE0-45D4-4A0A-AA8E-E152105FDE02}" presName="descendantText" presStyleLbl="alignAccFollowNode1" presStyleIdx="2" presStyleCnt="7">
        <dgm:presLayoutVars>
          <dgm:bulletEnabled val="1"/>
        </dgm:presLayoutVars>
      </dgm:prSet>
      <dgm:spPr/>
    </dgm:pt>
    <dgm:pt modelId="{BE7542F5-C62D-4985-95A2-DFFA89374D8F}" type="pres">
      <dgm:prSet presAssocID="{BC6F7F14-0FBC-4D62-98E5-EC0130362BDD}" presName="sp" presStyleCnt="0"/>
      <dgm:spPr/>
    </dgm:pt>
    <dgm:pt modelId="{E7953D03-6F6A-43E4-AE0C-13B50AB79DDD}" type="pres">
      <dgm:prSet presAssocID="{DEFBF3E1-9BEF-4AE7-9385-9BB1B3861EAB}" presName="linNode" presStyleCnt="0"/>
      <dgm:spPr/>
    </dgm:pt>
    <dgm:pt modelId="{0E7A5267-BA6D-4582-9195-E467E7EA2A40}" type="pres">
      <dgm:prSet presAssocID="{DEFBF3E1-9BEF-4AE7-9385-9BB1B3861EAB}" presName="parentText" presStyleLbl="node1" presStyleIdx="3" presStyleCnt="7">
        <dgm:presLayoutVars>
          <dgm:chMax val="1"/>
          <dgm:bulletEnabled val="1"/>
        </dgm:presLayoutVars>
      </dgm:prSet>
      <dgm:spPr/>
    </dgm:pt>
    <dgm:pt modelId="{7792FD23-B131-4A92-876F-C6C1151AAC60}" type="pres">
      <dgm:prSet presAssocID="{DEFBF3E1-9BEF-4AE7-9385-9BB1B3861EAB}" presName="descendantText" presStyleLbl="alignAccFollowNode1" presStyleIdx="3" presStyleCnt="7">
        <dgm:presLayoutVars>
          <dgm:bulletEnabled val="1"/>
        </dgm:presLayoutVars>
      </dgm:prSet>
      <dgm:spPr/>
    </dgm:pt>
    <dgm:pt modelId="{14AFDEA1-52A3-452B-A88E-A32EACBD30FA}" type="pres">
      <dgm:prSet presAssocID="{1C9D6CE0-0D5D-4A6C-BF84-B7327B727F13}" presName="sp" presStyleCnt="0"/>
      <dgm:spPr/>
    </dgm:pt>
    <dgm:pt modelId="{0C5933A8-F2B0-405B-889D-7FD00EB91395}" type="pres">
      <dgm:prSet presAssocID="{A54A473E-71BB-4F28-B761-FD4CFCBB9C51}" presName="linNode" presStyleCnt="0"/>
      <dgm:spPr/>
    </dgm:pt>
    <dgm:pt modelId="{BD38DA98-402A-4777-B5F7-2007809847D4}" type="pres">
      <dgm:prSet presAssocID="{A54A473E-71BB-4F28-B761-FD4CFCBB9C51}" presName="parentText" presStyleLbl="node1" presStyleIdx="4" presStyleCnt="7">
        <dgm:presLayoutVars>
          <dgm:chMax val="1"/>
          <dgm:bulletEnabled val="1"/>
        </dgm:presLayoutVars>
      </dgm:prSet>
      <dgm:spPr/>
    </dgm:pt>
    <dgm:pt modelId="{8D44E3CA-2CA6-4B94-B52F-41D58ADB8904}" type="pres">
      <dgm:prSet presAssocID="{A54A473E-71BB-4F28-B761-FD4CFCBB9C51}" presName="descendantText" presStyleLbl="alignAccFollowNode1" presStyleIdx="4" presStyleCnt="7">
        <dgm:presLayoutVars>
          <dgm:bulletEnabled val="1"/>
        </dgm:presLayoutVars>
      </dgm:prSet>
      <dgm:spPr/>
    </dgm:pt>
    <dgm:pt modelId="{D27D5602-8F21-4890-A3F5-3906E691DD6D}" type="pres">
      <dgm:prSet presAssocID="{C43D4DBB-3CA3-4C7F-9E35-EE8DA53113F5}" presName="sp" presStyleCnt="0"/>
      <dgm:spPr/>
    </dgm:pt>
    <dgm:pt modelId="{F3F8EF62-229B-4945-BDF2-A992CD2B6B24}" type="pres">
      <dgm:prSet presAssocID="{0633DC29-948E-41EA-9168-4DAF3792F42F}" presName="linNode" presStyleCnt="0"/>
      <dgm:spPr/>
    </dgm:pt>
    <dgm:pt modelId="{55F462A6-FC3C-4737-AE6F-1B74B7CE2E46}" type="pres">
      <dgm:prSet presAssocID="{0633DC29-948E-41EA-9168-4DAF3792F42F}" presName="parentText" presStyleLbl="node1" presStyleIdx="5" presStyleCnt="7">
        <dgm:presLayoutVars>
          <dgm:chMax val="1"/>
          <dgm:bulletEnabled val="1"/>
        </dgm:presLayoutVars>
      </dgm:prSet>
      <dgm:spPr/>
    </dgm:pt>
    <dgm:pt modelId="{B7E46453-157B-4E7E-AEA3-0364D14B7183}" type="pres">
      <dgm:prSet presAssocID="{0633DC29-948E-41EA-9168-4DAF3792F42F}" presName="descendantText" presStyleLbl="alignAccFollowNode1" presStyleIdx="5" presStyleCnt="7">
        <dgm:presLayoutVars>
          <dgm:bulletEnabled val="1"/>
        </dgm:presLayoutVars>
      </dgm:prSet>
      <dgm:spPr/>
    </dgm:pt>
    <dgm:pt modelId="{39EEE260-3C3F-4EA4-98D5-859B2B2DE4BA}" type="pres">
      <dgm:prSet presAssocID="{B0DD69B4-74D9-487A-8462-AF415D668207}" presName="sp" presStyleCnt="0"/>
      <dgm:spPr/>
    </dgm:pt>
    <dgm:pt modelId="{D41F9C17-EC14-4960-A66A-7E9FF9FDB055}" type="pres">
      <dgm:prSet presAssocID="{E3A74211-741E-40CF-8EE7-E17F0771D067}" presName="linNode" presStyleCnt="0"/>
      <dgm:spPr/>
    </dgm:pt>
    <dgm:pt modelId="{05BAA827-1869-45BF-A64E-E88EA820AA08}" type="pres">
      <dgm:prSet presAssocID="{E3A74211-741E-40CF-8EE7-E17F0771D067}" presName="parentText" presStyleLbl="node1" presStyleIdx="6" presStyleCnt="7">
        <dgm:presLayoutVars>
          <dgm:chMax val="1"/>
          <dgm:bulletEnabled val="1"/>
        </dgm:presLayoutVars>
      </dgm:prSet>
      <dgm:spPr/>
    </dgm:pt>
    <dgm:pt modelId="{C25986D2-742E-4D59-8D8F-9B32A5562280}" type="pres">
      <dgm:prSet presAssocID="{E3A74211-741E-40CF-8EE7-E17F0771D067}" presName="descendantText" presStyleLbl="alignAccFollowNode1" presStyleIdx="6" presStyleCnt="7">
        <dgm:presLayoutVars>
          <dgm:bulletEnabled val="1"/>
        </dgm:presLayoutVars>
      </dgm:prSet>
      <dgm:spPr/>
    </dgm:pt>
  </dgm:ptLst>
  <dgm:cxnLst>
    <dgm:cxn modelId="{1E9CB804-750A-4467-BEFC-1FA267712A45}" type="presOf" srcId="{E3A74211-741E-40CF-8EE7-E17F0771D067}" destId="{05BAA827-1869-45BF-A64E-E88EA820AA08}" srcOrd="0" destOrd="0" presId="urn:microsoft.com/office/officeart/2005/8/layout/vList5"/>
    <dgm:cxn modelId="{171C6121-0A71-4C54-81FF-4D6124FF8C7F}" type="presOf" srcId="{A54A473E-71BB-4F28-B761-FD4CFCBB9C51}" destId="{BD38DA98-402A-4777-B5F7-2007809847D4}" srcOrd="0" destOrd="0" presId="urn:microsoft.com/office/officeart/2005/8/layout/vList5"/>
    <dgm:cxn modelId="{6342AE26-794B-4112-A482-F6DBB0D5F85E}" srcId="{E3A74211-741E-40CF-8EE7-E17F0771D067}" destId="{110B2474-D50C-4384-BBCC-A32911BCFCE0}" srcOrd="0" destOrd="0" parTransId="{89FC799B-BE33-40EC-9012-662881B7F1AD}" sibTransId="{2A19C985-2788-4041-880F-892EC997C6BB}"/>
    <dgm:cxn modelId="{20F31C3C-522E-489A-B1E7-69F656846218}" srcId="{0633DC29-948E-41EA-9168-4DAF3792F42F}" destId="{ACE22D06-3261-4FA4-B503-B683B0233F46}" srcOrd="0" destOrd="0" parTransId="{6895D4EE-54AD-4317-A213-F6436902F301}" sibTransId="{CDEBA039-7B40-44D8-9D33-8594C39E2EE6}"/>
    <dgm:cxn modelId="{052F5660-489D-4FE0-B5CF-AD96F06AF8BA}" type="presOf" srcId="{ACE22D06-3261-4FA4-B503-B683B0233F46}" destId="{B7E46453-157B-4E7E-AEA3-0364D14B7183}" srcOrd="0" destOrd="0" presId="urn:microsoft.com/office/officeart/2005/8/layout/vList5"/>
    <dgm:cxn modelId="{78006962-462A-45D6-8211-F88A01B094D3}" type="presOf" srcId="{805FEFA4-6D6A-468C-885A-3D3FCF1830DF}" destId="{49AD3A3E-B4E5-4790-9251-3AD196E45E8B}" srcOrd="0" destOrd="0" presId="urn:microsoft.com/office/officeart/2005/8/layout/vList5"/>
    <dgm:cxn modelId="{83BB4F43-625C-46C8-91FA-BDA3E84D660C}" srcId="{A54A473E-71BB-4F28-B761-FD4CFCBB9C51}" destId="{DC8B778B-4895-4345-95E0-E053F7C8BFDC}" srcOrd="0" destOrd="0" parTransId="{6A3BC71F-F854-47AF-8DF7-DDF1A9ACC3B6}" sibTransId="{C5808BE7-F14F-48C3-B4C8-3EA69D3D4E9D}"/>
    <dgm:cxn modelId="{81AE7064-1D95-4B9A-A433-E7709105AC7E}" type="presOf" srcId="{D72155EE-1CEA-4F19-A332-4E8CB96607C8}" destId="{723DF015-CC7C-459C-B632-50D5009EF06C}" srcOrd="0" destOrd="0" presId="urn:microsoft.com/office/officeart/2005/8/layout/vList5"/>
    <dgm:cxn modelId="{30198168-7F40-49F3-AB70-2A74C9BBC9D7}" srcId="{62B53608-1BA2-4877-B87E-A24EB62E7B2B}" destId="{D72155EE-1CEA-4F19-A332-4E8CB96607C8}" srcOrd="0" destOrd="0" parTransId="{E46B93D3-5E9A-4F42-932C-52024AF7153E}" sibTransId="{E602E6F5-B74B-4A19-8251-C9DFEC88CF4E}"/>
    <dgm:cxn modelId="{3052E571-5DD7-4B90-B524-65CDFD198850}" srcId="{FC6CA78A-180B-45B2-82EF-A78475C32453}" destId="{E3A74211-741E-40CF-8EE7-E17F0771D067}" srcOrd="6" destOrd="0" parTransId="{194AF9D4-C441-4354-A78F-864023B91C5D}" sibTransId="{3B57FB38-8919-4A07-AF0C-D32BB8395F9F}"/>
    <dgm:cxn modelId="{56CA0F73-72EC-4EAC-B753-68A4040B6498}" type="presOf" srcId="{0633DC29-948E-41EA-9168-4DAF3792F42F}" destId="{55F462A6-FC3C-4737-AE6F-1B74B7CE2E46}" srcOrd="0" destOrd="0" presId="urn:microsoft.com/office/officeart/2005/8/layout/vList5"/>
    <dgm:cxn modelId="{9BBA8253-C620-499E-A439-CFFC2A88D0E9}" srcId="{FC6CA78A-180B-45B2-82EF-A78475C32453}" destId="{52A56DE0-45D4-4A0A-AA8E-E152105FDE02}" srcOrd="2" destOrd="0" parTransId="{D3CEC0BA-292A-48DE-A17A-7ECCE1FC20E0}" sibTransId="{BC6F7F14-0FBC-4D62-98E5-EC0130362BDD}"/>
    <dgm:cxn modelId="{01B97C78-7A01-469B-BBD0-86DCAF1C5A69}" srcId="{DEFBF3E1-9BEF-4AE7-9385-9BB1B3861EAB}" destId="{E0C2E143-4539-41F1-ABCF-64FA22A7777D}" srcOrd="0" destOrd="0" parTransId="{5C423A38-74D3-48A6-B361-3B50163DF0F1}" sibTransId="{09FC182D-76AC-4CFB-BDE1-A3669973150F}"/>
    <dgm:cxn modelId="{8013D15A-1D0B-48FF-B558-1408E2219FE2}" srcId="{FC6CA78A-180B-45B2-82EF-A78475C32453}" destId="{0633DC29-948E-41EA-9168-4DAF3792F42F}" srcOrd="5" destOrd="0" parTransId="{E45B4586-C043-4CCE-9D86-DE2D24744E28}" sibTransId="{B0DD69B4-74D9-487A-8462-AF415D668207}"/>
    <dgm:cxn modelId="{36FEB37E-C654-4BBE-8577-77EE4D4CFF51}" srcId="{FC6CA78A-180B-45B2-82EF-A78475C32453}" destId="{DEFBF3E1-9BEF-4AE7-9385-9BB1B3861EAB}" srcOrd="3" destOrd="0" parTransId="{6910FAD1-D0DF-4567-8F03-6BD73EAC9E96}" sibTransId="{1C9D6CE0-0D5D-4A6C-BF84-B7327B727F13}"/>
    <dgm:cxn modelId="{765A048B-11CB-4621-9B41-024D929F0FAB}" type="presOf" srcId="{C2F4ADD5-148E-4F1F-AC23-2C64B986ACE2}" destId="{8239FB1F-C85D-46E2-9683-E52EE2E129B4}" srcOrd="0" destOrd="0" presId="urn:microsoft.com/office/officeart/2005/8/layout/vList5"/>
    <dgm:cxn modelId="{21E8C995-BB9E-49DD-89FA-2D41C85B1AA6}" type="presOf" srcId="{110B2474-D50C-4384-BBCC-A32911BCFCE0}" destId="{C25986D2-742E-4D59-8D8F-9B32A5562280}" srcOrd="0" destOrd="0" presId="urn:microsoft.com/office/officeart/2005/8/layout/vList5"/>
    <dgm:cxn modelId="{77B9759B-4687-42FD-B7EF-F25AAC12EDDF}" type="presOf" srcId="{FC6CA78A-180B-45B2-82EF-A78475C32453}" destId="{7CF137BA-0167-4C38-A227-B39BC9134204}" srcOrd="0" destOrd="0" presId="urn:microsoft.com/office/officeart/2005/8/layout/vList5"/>
    <dgm:cxn modelId="{85131BAD-E5C3-43AB-A25D-85C37C2E42A9}" srcId="{FC6CA78A-180B-45B2-82EF-A78475C32453}" destId="{62B53608-1BA2-4877-B87E-A24EB62E7B2B}" srcOrd="0" destOrd="0" parTransId="{03F02B12-43C7-4CC9-B5A6-6438CC29C63E}" sibTransId="{AF0DA4C9-8096-474D-88F6-FF4F56578909}"/>
    <dgm:cxn modelId="{9752A5B8-1AFE-4FDF-8828-C68BC9C97B48}" type="presOf" srcId="{DC8B778B-4895-4345-95E0-E053F7C8BFDC}" destId="{8D44E3CA-2CA6-4B94-B52F-41D58ADB8904}" srcOrd="0" destOrd="0" presId="urn:microsoft.com/office/officeart/2005/8/layout/vList5"/>
    <dgm:cxn modelId="{2A1FFFBD-84D6-4CCB-9EB1-28B66F7A7EC6}" srcId="{52A56DE0-45D4-4A0A-AA8E-E152105FDE02}" destId="{805FEFA4-6D6A-468C-885A-3D3FCF1830DF}" srcOrd="0" destOrd="0" parTransId="{11FFA807-0863-4C92-BCDF-5AFCD880B771}" sibTransId="{6338FA9F-5512-4E04-A225-D2EB6B599008}"/>
    <dgm:cxn modelId="{A68D8BD5-78A2-458A-B7B6-511FFA4E8F59}" srcId="{FC6CA78A-180B-45B2-82EF-A78475C32453}" destId="{A54A473E-71BB-4F28-B761-FD4CFCBB9C51}" srcOrd="4" destOrd="0" parTransId="{C787DA69-A748-46CD-9C24-CA4A2A9ADC1E}" sibTransId="{C43D4DBB-3CA3-4C7F-9E35-EE8DA53113F5}"/>
    <dgm:cxn modelId="{F545A3DD-821C-465D-853C-D3035FB06F7C}" type="presOf" srcId="{52A56DE0-45D4-4A0A-AA8E-E152105FDE02}" destId="{53960A5A-F69C-44B0-A26B-CEE0D037AE9B}" srcOrd="0" destOrd="0" presId="urn:microsoft.com/office/officeart/2005/8/layout/vList5"/>
    <dgm:cxn modelId="{3DF5BCE1-7888-4EC3-8409-42956A9780FB}" type="presOf" srcId="{C833BD9F-E4F1-473D-8FB6-3E5D461C8184}" destId="{8BDBB1ED-E15B-40AC-87BD-68FA5E1D9E23}" srcOrd="0" destOrd="0" presId="urn:microsoft.com/office/officeart/2005/8/layout/vList5"/>
    <dgm:cxn modelId="{19B90DE5-A1B2-4601-8483-7EFEDC01DFF0}" srcId="{FC6CA78A-180B-45B2-82EF-A78475C32453}" destId="{C833BD9F-E4F1-473D-8FB6-3E5D461C8184}" srcOrd="1" destOrd="0" parTransId="{B22D10C4-DD78-4BB1-A39C-A938ED743C36}" sibTransId="{F19FDE58-6609-4352-981F-2697F24852A0}"/>
    <dgm:cxn modelId="{0AF888E8-DAFF-4C26-A7AE-19073672FE8F}" type="presOf" srcId="{E0C2E143-4539-41F1-ABCF-64FA22A7777D}" destId="{7792FD23-B131-4A92-876F-C6C1151AAC60}" srcOrd="0" destOrd="0" presId="urn:microsoft.com/office/officeart/2005/8/layout/vList5"/>
    <dgm:cxn modelId="{E958E7EB-1F0C-49A1-A627-E828D23BA3EF}" srcId="{C833BD9F-E4F1-473D-8FB6-3E5D461C8184}" destId="{C2F4ADD5-148E-4F1F-AC23-2C64B986ACE2}" srcOrd="0" destOrd="0" parTransId="{5FFF5235-B46B-4191-AB30-349EC9F87B20}" sibTransId="{8C4B86A2-7451-4306-9D4C-ED49B3368CA6}"/>
    <dgm:cxn modelId="{73935BF1-F2E6-4590-A20E-E04FB55DD47E}" type="presOf" srcId="{62B53608-1BA2-4877-B87E-A24EB62E7B2B}" destId="{A36E8433-240D-4501-AEB2-1485B251B038}" srcOrd="0" destOrd="0" presId="urn:microsoft.com/office/officeart/2005/8/layout/vList5"/>
    <dgm:cxn modelId="{2090FAF3-AA3E-4ACD-8589-9AF77C12C093}" type="presOf" srcId="{DEFBF3E1-9BEF-4AE7-9385-9BB1B3861EAB}" destId="{0E7A5267-BA6D-4582-9195-E467E7EA2A40}" srcOrd="0" destOrd="0" presId="urn:microsoft.com/office/officeart/2005/8/layout/vList5"/>
    <dgm:cxn modelId="{12F61390-600B-4BEB-8265-395B7DF99926}" type="presParOf" srcId="{7CF137BA-0167-4C38-A227-B39BC9134204}" destId="{E9DA7C58-14D9-4A4E-B5C1-28321260A044}" srcOrd="0" destOrd="0" presId="urn:microsoft.com/office/officeart/2005/8/layout/vList5"/>
    <dgm:cxn modelId="{0DC37A8E-6BFC-4A7D-8AB7-84501194A9ED}" type="presParOf" srcId="{E9DA7C58-14D9-4A4E-B5C1-28321260A044}" destId="{A36E8433-240D-4501-AEB2-1485B251B038}" srcOrd="0" destOrd="0" presId="urn:microsoft.com/office/officeart/2005/8/layout/vList5"/>
    <dgm:cxn modelId="{151D485D-885F-4004-8F9F-12E349E8B0A2}" type="presParOf" srcId="{E9DA7C58-14D9-4A4E-B5C1-28321260A044}" destId="{723DF015-CC7C-459C-B632-50D5009EF06C}" srcOrd="1" destOrd="0" presId="urn:microsoft.com/office/officeart/2005/8/layout/vList5"/>
    <dgm:cxn modelId="{58D5DAC3-FF34-45DC-932F-1AB5A3E8A505}" type="presParOf" srcId="{7CF137BA-0167-4C38-A227-B39BC9134204}" destId="{5F8B8078-6C33-4C6F-8D56-6BAA5868D303}" srcOrd="1" destOrd="0" presId="urn:microsoft.com/office/officeart/2005/8/layout/vList5"/>
    <dgm:cxn modelId="{82C2C907-B2BB-4BFC-9AEA-4B4BF0C97B03}" type="presParOf" srcId="{7CF137BA-0167-4C38-A227-B39BC9134204}" destId="{EC4B3E70-AC98-4A26-9A6D-AA78520096E1}" srcOrd="2" destOrd="0" presId="urn:microsoft.com/office/officeart/2005/8/layout/vList5"/>
    <dgm:cxn modelId="{59733E25-6B6F-4331-AC7C-384BDCF72B42}" type="presParOf" srcId="{EC4B3E70-AC98-4A26-9A6D-AA78520096E1}" destId="{8BDBB1ED-E15B-40AC-87BD-68FA5E1D9E23}" srcOrd="0" destOrd="0" presId="urn:microsoft.com/office/officeart/2005/8/layout/vList5"/>
    <dgm:cxn modelId="{B1969BEF-6EFF-4B6F-9505-B4D950F12440}" type="presParOf" srcId="{EC4B3E70-AC98-4A26-9A6D-AA78520096E1}" destId="{8239FB1F-C85D-46E2-9683-E52EE2E129B4}" srcOrd="1" destOrd="0" presId="urn:microsoft.com/office/officeart/2005/8/layout/vList5"/>
    <dgm:cxn modelId="{D35B0AAA-B874-40DF-8714-2CB0E6722C95}" type="presParOf" srcId="{7CF137BA-0167-4C38-A227-B39BC9134204}" destId="{8486060B-2274-4635-AE57-C3AF0829E778}" srcOrd="3" destOrd="0" presId="urn:microsoft.com/office/officeart/2005/8/layout/vList5"/>
    <dgm:cxn modelId="{476CEFA2-55FE-4CC8-945D-42B608A7865D}" type="presParOf" srcId="{7CF137BA-0167-4C38-A227-B39BC9134204}" destId="{A1958AA6-107D-4D8C-8394-B8C83E5A969D}" srcOrd="4" destOrd="0" presId="urn:microsoft.com/office/officeart/2005/8/layout/vList5"/>
    <dgm:cxn modelId="{5E16931B-7772-487A-B45D-EC7254187166}" type="presParOf" srcId="{A1958AA6-107D-4D8C-8394-B8C83E5A969D}" destId="{53960A5A-F69C-44B0-A26B-CEE0D037AE9B}" srcOrd="0" destOrd="0" presId="urn:microsoft.com/office/officeart/2005/8/layout/vList5"/>
    <dgm:cxn modelId="{E7415EAF-CF84-4E4F-8FE4-1FBC64565874}" type="presParOf" srcId="{A1958AA6-107D-4D8C-8394-B8C83E5A969D}" destId="{49AD3A3E-B4E5-4790-9251-3AD196E45E8B}" srcOrd="1" destOrd="0" presId="urn:microsoft.com/office/officeart/2005/8/layout/vList5"/>
    <dgm:cxn modelId="{9C417F5A-1E75-42EB-B532-CBE49DB39345}" type="presParOf" srcId="{7CF137BA-0167-4C38-A227-B39BC9134204}" destId="{BE7542F5-C62D-4985-95A2-DFFA89374D8F}" srcOrd="5" destOrd="0" presId="urn:microsoft.com/office/officeart/2005/8/layout/vList5"/>
    <dgm:cxn modelId="{92C3F2D0-22D3-4F5E-8188-340C0DAAF43C}" type="presParOf" srcId="{7CF137BA-0167-4C38-A227-B39BC9134204}" destId="{E7953D03-6F6A-43E4-AE0C-13B50AB79DDD}" srcOrd="6" destOrd="0" presId="urn:microsoft.com/office/officeart/2005/8/layout/vList5"/>
    <dgm:cxn modelId="{56C67F0F-048B-4A64-A015-908D86523687}" type="presParOf" srcId="{E7953D03-6F6A-43E4-AE0C-13B50AB79DDD}" destId="{0E7A5267-BA6D-4582-9195-E467E7EA2A40}" srcOrd="0" destOrd="0" presId="urn:microsoft.com/office/officeart/2005/8/layout/vList5"/>
    <dgm:cxn modelId="{30662B94-46D6-4765-8943-83F3B82CE80C}" type="presParOf" srcId="{E7953D03-6F6A-43E4-AE0C-13B50AB79DDD}" destId="{7792FD23-B131-4A92-876F-C6C1151AAC60}" srcOrd="1" destOrd="0" presId="urn:microsoft.com/office/officeart/2005/8/layout/vList5"/>
    <dgm:cxn modelId="{A74F545B-2751-438A-A606-4AF445CA5DA6}" type="presParOf" srcId="{7CF137BA-0167-4C38-A227-B39BC9134204}" destId="{14AFDEA1-52A3-452B-A88E-A32EACBD30FA}" srcOrd="7" destOrd="0" presId="urn:microsoft.com/office/officeart/2005/8/layout/vList5"/>
    <dgm:cxn modelId="{E633A157-1237-468B-9AB2-9D09EA8D96DA}" type="presParOf" srcId="{7CF137BA-0167-4C38-A227-B39BC9134204}" destId="{0C5933A8-F2B0-405B-889D-7FD00EB91395}" srcOrd="8" destOrd="0" presId="urn:microsoft.com/office/officeart/2005/8/layout/vList5"/>
    <dgm:cxn modelId="{7FBA0DDB-02FE-4444-AFCD-9D4BBB22EE98}" type="presParOf" srcId="{0C5933A8-F2B0-405B-889D-7FD00EB91395}" destId="{BD38DA98-402A-4777-B5F7-2007809847D4}" srcOrd="0" destOrd="0" presId="urn:microsoft.com/office/officeart/2005/8/layout/vList5"/>
    <dgm:cxn modelId="{4DF1C82F-D7A1-49A8-ADEE-C033DECCD500}" type="presParOf" srcId="{0C5933A8-F2B0-405B-889D-7FD00EB91395}" destId="{8D44E3CA-2CA6-4B94-B52F-41D58ADB8904}" srcOrd="1" destOrd="0" presId="urn:microsoft.com/office/officeart/2005/8/layout/vList5"/>
    <dgm:cxn modelId="{5CA1B644-B9A2-4A65-B084-497525525B8F}" type="presParOf" srcId="{7CF137BA-0167-4C38-A227-B39BC9134204}" destId="{D27D5602-8F21-4890-A3F5-3906E691DD6D}" srcOrd="9" destOrd="0" presId="urn:microsoft.com/office/officeart/2005/8/layout/vList5"/>
    <dgm:cxn modelId="{07934A44-278E-4EA9-A955-5A63443BC5B5}" type="presParOf" srcId="{7CF137BA-0167-4C38-A227-B39BC9134204}" destId="{F3F8EF62-229B-4945-BDF2-A992CD2B6B24}" srcOrd="10" destOrd="0" presId="urn:microsoft.com/office/officeart/2005/8/layout/vList5"/>
    <dgm:cxn modelId="{1215E5E3-D5F5-4058-B87D-A9D87319D36D}" type="presParOf" srcId="{F3F8EF62-229B-4945-BDF2-A992CD2B6B24}" destId="{55F462A6-FC3C-4737-AE6F-1B74B7CE2E46}" srcOrd="0" destOrd="0" presId="urn:microsoft.com/office/officeart/2005/8/layout/vList5"/>
    <dgm:cxn modelId="{DC4A2A0C-7698-47D8-8A4A-FC04B3BC1884}" type="presParOf" srcId="{F3F8EF62-229B-4945-BDF2-A992CD2B6B24}" destId="{B7E46453-157B-4E7E-AEA3-0364D14B7183}" srcOrd="1" destOrd="0" presId="urn:microsoft.com/office/officeart/2005/8/layout/vList5"/>
    <dgm:cxn modelId="{941F7645-3DF5-4858-91A8-1E82AAC31B17}" type="presParOf" srcId="{7CF137BA-0167-4C38-A227-B39BC9134204}" destId="{39EEE260-3C3F-4EA4-98D5-859B2B2DE4BA}" srcOrd="11" destOrd="0" presId="urn:microsoft.com/office/officeart/2005/8/layout/vList5"/>
    <dgm:cxn modelId="{B7E58351-CFC4-4DE2-9980-3F8F42310005}" type="presParOf" srcId="{7CF137BA-0167-4C38-A227-B39BC9134204}" destId="{D41F9C17-EC14-4960-A66A-7E9FF9FDB055}" srcOrd="12" destOrd="0" presId="urn:microsoft.com/office/officeart/2005/8/layout/vList5"/>
    <dgm:cxn modelId="{201236E1-5D74-485F-A597-61D090DAFAE4}" type="presParOf" srcId="{D41F9C17-EC14-4960-A66A-7E9FF9FDB055}" destId="{05BAA827-1869-45BF-A64E-E88EA820AA08}" srcOrd="0" destOrd="0" presId="urn:microsoft.com/office/officeart/2005/8/layout/vList5"/>
    <dgm:cxn modelId="{6C33F32B-F94A-463F-A695-EC8C7AD7071A}" type="presParOf" srcId="{D41F9C17-EC14-4960-A66A-7E9FF9FDB055}" destId="{C25986D2-742E-4D59-8D8F-9B32A556228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EFD72C-07BA-4EF9-8D7E-36263FF2205C}">
      <dsp:nvSpPr>
        <dsp:cNvPr id="0" name=""/>
        <dsp:cNvSpPr/>
      </dsp:nvSpPr>
      <dsp:spPr>
        <a:xfrm>
          <a:off x="198197" y="733544"/>
          <a:ext cx="1888601" cy="14095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b="1" kern="1200" dirty="0"/>
            <a:t>KMO/ Prueba de Esfericidad de Bartlett</a:t>
          </a:r>
          <a:endParaRPr lang="es-CL" sz="1100" b="1" kern="1200" dirty="0"/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100" kern="1200" noProof="0" dirty="0"/>
            <a:t> Significados=0,902/0,0000</a:t>
          </a:r>
          <a:endParaRPr lang="es-CL" sz="1100" kern="1200" dirty="0"/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100" kern="1200" dirty="0"/>
            <a:t> Prácticas=  0,802/0,000</a:t>
          </a:r>
          <a:endParaRPr lang="es-CL" sz="1100" kern="1200" dirty="0"/>
        </a:p>
      </dsp:txBody>
      <dsp:txXfrm>
        <a:off x="230635" y="765982"/>
        <a:ext cx="1823725" cy="1042632"/>
      </dsp:txXfrm>
    </dsp:sp>
    <dsp:sp modelId="{A08EB3A9-2618-427B-82B6-7E22344D5774}">
      <dsp:nvSpPr>
        <dsp:cNvPr id="0" name=""/>
        <dsp:cNvSpPr/>
      </dsp:nvSpPr>
      <dsp:spPr>
        <a:xfrm>
          <a:off x="1182707" y="786829"/>
          <a:ext cx="2292044" cy="2292044"/>
        </a:xfrm>
        <a:prstGeom prst="leftCircularArrow">
          <a:avLst>
            <a:gd name="adj1" fmla="val 4398"/>
            <a:gd name="adj2" fmla="val 557719"/>
            <a:gd name="adj3" fmla="val 2332077"/>
            <a:gd name="adj4" fmla="val 9023336"/>
            <a:gd name="adj5" fmla="val 513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5B4F40-9353-4CAF-9075-B175F0014A6E}">
      <dsp:nvSpPr>
        <dsp:cNvPr id="0" name=""/>
        <dsp:cNvSpPr/>
      </dsp:nvSpPr>
      <dsp:spPr>
        <a:xfrm>
          <a:off x="667779" y="1841053"/>
          <a:ext cx="1519099" cy="6040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1) Evaluación Pertinencia</a:t>
          </a:r>
          <a:endParaRPr lang="es-CL" sz="1800" kern="1200" dirty="0"/>
        </a:p>
      </dsp:txBody>
      <dsp:txXfrm>
        <a:off x="685472" y="1858746"/>
        <a:ext cx="1483713" cy="568709"/>
      </dsp:txXfrm>
    </dsp:sp>
    <dsp:sp modelId="{03318F7C-AC33-4BD8-88C1-BFC55ED18AD5}">
      <dsp:nvSpPr>
        <dsp:cNvPr id="0" name=""/>
        <dsp:cNvSpPr/>
      </dsp:nvSpPr>
      <dsp:spPr>
        <a:xfrm>
          <a:off x="2666938" y="775873"/>
          <a:ext cx="1867631" cy="13248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100" kern="1200" dirty="0"/>
            <a:t>Gráfico de sedimentación o contraste de caída de </a:t>
          </a:r>
          <a:r>
            <a:rPr lang="es-CL" sz="1100" kern="1200" dirty="0" err="1"/>
            <a:t>Catell</a:t>
          </a:r>
          <a:endParaRPr lang="es-CL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100" kern="1200" dirty="0" err="1"/>
            <a:t>Autovalores</a:t>
          </a:r>
          <a:endParaRPr lang="es-CL" sz="1100" kern="1200" dirty="0"/>
        </a:p>
      </dsp:txBody>
      <dsp:txXfrm>
        <a:off x="2697428" y="1090270"/>
        <a:ext cx="1806651" cy="980011"/>
      </dsp:txXfrm>
    </dsp:sp>
    <dsp:sp modelId="{41DA72D5-2AA4-443E-8C5E-5A93AB87AB89}">
      <dsp:nvSpPr>
        <dsp:cNvPr id="0" name=""/>
        <dsp:cNvSpPr/>
      </dsp:nvSpPr>
      <dsp:spPr>
        <a:xfrm>
          <a:off x="3632843" y="-234710"/>
          <a:ext cx="2419193" cy="2419193"/>
        </a:xfrm>
        <a:prstGeom prst="circularArrow">
          <a:avLst>
            <a:gd name="adj1" fmla="val 4167"/>
            <a:gd name="adj2" fmla="val 525432"/>
            <a:gd name="adj3" fmla="val 19299058"/>
            <a:gd name="adj4" fmla="val 12575511"/>
            <a:gd name="adj5" fmla="val 486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C08931-4646-4F4E-B0F3-3C6635B40FF5}">
      <dsp:nvSpPr>
        <dsp:cNvPr id="0" name=""/>
        <dsp:cNvSpPr/>
      </dsp:nvSpPr>
      <dsp:spPr>
        <a:xfrm>
          <a:off x="3126035" y="431496"/>
          <a:ext cx="1519099" cy="6040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2) Estimación de Factores</a:t>
          </a:r>
          <a:endParaRPr lang="es-CL" sz="1800" kern="1200" dirty="0"/>
        </a:p>
      </dsp:txBody>
      <dsp:txXfrm>
        <a:off x="3143728" y="449189"/>
        <a:ext cx="1483713" cy="568709"/>
      </dsp:txXfrm>
    </dsp:sp>
    <dsp:sp modelId="{D659A231-517B-4A59-A4BD-66DFF5B948BE}">
      <dsp:nvSpPr>
        <dsp:cNvPr id="0" name=""/>
        <dsp:cNvSpPr/>
      </dsp:nvSpPr>
      <dsp:spPr>
        <a:xfrm>
          <a:off x="5125194" y="733544"/>
          <a:ext cx="1708986" cy="14095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kern="1200" dirty="0"/>
            <a:t>Análisis de Ejes principales (7)</a:t>
          </a:r>
          <a:endParaRPr lang="es-CL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kern="1200" dirty="0"/>
            <a:t>Rotación oblicua (</a:t>
          </a:r>
          <a:r>
            <a:rPr lang="es-ES" sz="1100" kern="1200" dirty="0" err="1"/>
            <a:t>Oblimin</a:t>
          </a:r>
          <a:r>
            <a:rPr lang="es-ES" sz="1100" kern="1200" dirty="0"/>
            <a:t>)</a:t>
          </a:r>
          <a:endParaRPr lang="es-CL" sz="1100" kern="1200" dirty="0"/>
        </a:p>
      </dsp:txBody>
      <dsp:txXfrm>
        <a:off x="5157632" y="765982"/>
        <a:ext cx="1644110" cy="1042632"/>
      </dsp:txXfrm>
    </dsp:sp>
    <dsp:sp modelId="{3ADBE181-ECE6-46B1-B08C-D174F6900AD6}">
      <dsp:nvSpPr>
        <dsp:cNvPr id="0" name=""/>
        <dsp:cNvSpPr/>
      </dsp:nvSpPr>
      <dsp:spPr>
        <a:xfrm>
          <a:off x="6026019" y="855266"/>
          <a:ext cx="2200823" cy="2200823"/>
        </a:xfrm>
        <a:prstGeom prst="leftCircularArrow">
          <a:avLst>
            <a:gd name="adj1" fmla="val 4581"/>
            <a:gd name="adj2" fmla="val 583443"/>
            <a:gd name="adj3" fmla="val 2358954"/>
            <a:gd name="adj4" fmla="val 9024489"/>
            <a:gd name="adj5" fmla="val 53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3765AC-6C05-4C75-85F8-69ED75AE135E}">
      <dsp:nvSpPr>
        <dsp:cNvPr id="0" name=""/>
        <dsp:cNvSpPr/>
      </dsp:nvSpPr>
      <dsp:spPr>
        <a:xfrm>
          <a:off x="5504969" y="1841053"/>
          <a:ext cx="1519099" cy="6040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3) Distribución de los ítems</a:t>
          </a:r>
          <a:endParaRPr lang="es-CL" sz="1800" kern="1200" dirty="0"/>
        </a:p>
      </dsp:txBody>
      <dsp:txXfrm>
        <a:off x="5522662" y="1858746"/>
        <a:ext cx="1483713" cy="568709"/>
      </dsp:txXfrm>
    </dsp:sp>
    <dsp:sp modelId="{623F400F-54A3-4E14-9165-7ADEBB2A24E0}">
      <dsp:nvSpPr>
        <dsp:cNvPr id="0" name=""/>
        <dsp:cNvSpPr/>
      </dsp:nvSpPr>
      <dsp:spPr>
        <a:xfrm>
          <a:off x="7504128" y="733544"/>
          <a:ext cx="1708986" cy="14095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kern="1200" dirty="0"/>
            <a:t>Revisión/Eliminación´  cargas factoriales menores a 0,30 (41-38) o carga cruzada</a:t>
          </a:r>
          <a:endParaRPr lang="es-CL" sz="1100" kern="1200" dirty="0"/>
        </a:p>
      </dsp:txBody>
      <dsp:txXfrm>
        <a:off x="7536566" y="1068030"/>
        <a:ext cx="1644110" cy="1042632"/>
      </dsp:txXfrm>
    </dsp:sp>
    <dsp:sp modelId="{1E286F37-1E8B-4FAE-BB93-A146461FA09F}">
      <dsp:nvSpPr>
        <dsp:cNvPr id="0" name=""/>
        <dsp:cNvSpPr/>
      </dsp:nvSpPr>
      <dsp:spPr>
        <a:xfrm>
          <a:off x="7883903" y="431496"/>
          <a:ext cx="1519099" cy="6040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Eliminación de ítems</a:t>
          </a:r>
          <a:endParaRPr lang="es-CL" sz="1800" kern="1200" dirty="0"/>
        </a:p>
      </dsp:txBody>
      <dsp:txXfrm>
        <a:off x="7901596" y="449189"/>
        <a:ext cx="1483713" cy="5687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3DF015-CC7C-459C-B632-50D5009EF06C}">
      <dsp:nvSpPr>
        <dsp:cNvPr id="0" name=""/>
        <dsp:cNvSpPr/>
      </dsp:nvSpPr>
      <dsp:spPr>
        <a:xfrm rot="5400000">
          <a:off x="6300931" y="-2736575"/>
          <a:ext cx="559400" cy="61935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Acciones de disuasión que la universidad emplea para prevenir el plagio, vinculadas a las sanciones</a:t>
          </a:r>
          <a:endParaRPr lang="es-CL" sz="1200" kern="1200" dirty="0"/>
        </a:p>
      </dsp:txBody>
      <dsp:txXfrm rot="-5400000">
        <a:off x="3483863" y="107801"/>
        <a:ext cx="6166228" cy="504784"/>
      </dsp:txXfrm>
    </dsp:sp>
    <dsp:sp modelId="{A36E8433-240D-4501-AEB2-1485B251B038}">
      <dsp:nvSpPr>
        <dsp:cNvPr id="0" name=""/>
        <dsp:cNvSpPr/>
      </dsp:nvSpPr>
      <dsp:spPr>
        <a:xfrm>
          <a:off x="0" y="436"/>
          <a:ext cx="3483864" cy="699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u="sng" kern="1200" dirty="0"/>
            <a:t>Factor 1: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kern="1200" dirty="0"/>
            <a:t>Acciones Punitivas</a:t>
          </a:r>
        </a:p>
      </dsp:txBody>
      <dsp:txXfrm>
        <a:off x="34135" y="34571"/>
        <a:ext cx="3415594" cy="630980"/>
      </dsp:txXfrm>
    </dsp:sp>
    <dsp:sp modelId="{8239FB1F-C85D-46E2-9683-E52EE2E129B4}">
      <dsp:nvSpPr>
        <dsp:cNvPr id="0" name=""/>
        <dsp:cNvSpPr/>
      </dsp:nvSpPr>
      <dsp:spPr>
        <a:xfrm rot="5400000">
          <a:off x="6300931" y="-2012493"/>
          <a:ext cx="559400" cy="61935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Acciones de disuasión que la universidad emplea para prevenir el plagio, de carácter formativo</a:t>
          </a:r>
          <a:endParaRPr lang="es-CL" sz="1200" kern="1200" dirty="0"/>
        </a:p>
      </dsp:txBody>
      <dsp:txXfrm rot="-5400000">
        <a:off x="3483863" y="831883"/>
        <a:ext cx="6166228" cy="504784"/>
      </dsp:txXfrm>
    </dsp:sp>
    <dsp:sp modelId="{8BDBB1ED-E15B-40AC-87BD-68FA5E1D9E23}">
      <dsp:nvSpPr>
        <dsp:cNvPr id="0" name=""/>
        <dsp:cNvSpPr/>
      </dsp:nvSpPr>
      <dsp:spPr>
        <a:xfrm>
          <a:off x="0" y="734649"/>
          <a:ext cx="3483864" cy="699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u="sng" kern="1200" dirty="0"/>
            <a:t>Factor 2: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kern="1200" dirty="0"/>
            <a:t> Acciones Formativas:</a:t>
          </a:r>
        </a:p>
      </dsp:txBody>
      <dsp:txXfrm>
        <a:off x="34135" y="768784"/>
        <a:ext cx="3415594" cy="630980"/>
      </dsp:txXfrm>
    </dsp:sp>
    <dsp:sp modelId="{49AD3A3E-B4E5-4790-9251-3AD196E45E8B}">
      <dsp:nvSpPr>
        <dsp:cNvPr id="0" name=""/>
        <dsp:cNvSpPr/>
      </dsp:nvSpPr>
      <dsp:spPr>
        <a:xfrm rot="5400000">
          <a:off x="6300931" y="-1278280"/>
          <a:ext cx="559400" cy="61935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Da cuenta de las condiciones intervinientes que pueden facilitar u obstaculizar el plagio tales como el soporte empleado, las formas de plagio y los recursos utilizados</a:t>
          </a:r>
          <a:endParaRPr lang="es-CL" sz="1200" kern="1200" dirty="0"/>
        </a:p>
      </dsp:txBody>
      <dsp:txXfrm rot="-5400000">
        <a:off x="3483863" y="1566096"/>
        <a:ext cx="6166228" cy="504784"/>
      </dsp:txXfrm>
    </dsp:sp>
    <dsp:sp modelId="{53960A5A-F69C-44B0-A26B-CEE0D037AE9B}">
      <dsp:nvSpPr>
        <dsp:cNvPr id="0" name=""/>
        <dsp:cNvSpPr/>
      </dsp:nvSpPr>
      <dsp:spPr>
        <a:xfrm>
          <a:off x="0" y="1468861"/>
          <a:ext cx="3483864" cy="699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u="sng" kern="1200" dirty="0"/>
            <a:t>Factor 3: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 Contexto de plagio:</a:t>
          </a:r>
          <a:endParaRPr lang="es-CL" sz="1600" kern="1200" dirty="0"/>
        </a:p>
      </dsp:txBody>
      <dsp:txXfrm>
        <a:off x="34135" y="1502996"/>
        <a:ext cx="3415594" cy="630980"/>
      </dsp:txXfrm>
    </dsp:sp>
    <dsp:sp modelId="{7792FD23-B131-4A92-876F-C6C1151AAC60}">
      <dsp:nvSpPr>
        <dsp:cNvPr id="0" name=""/>
        <dsp:cNvSpPr/>
      </dsp:nvSpPr>
      <dsp:spPr>
        <a:xfrm rot="5400000">
          <a:off x="6300931" y="-544068"/>
          <a:ext cx="559400" cy="61935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Da cuenta de las consecuencia percibidas por los estudiantes, derivadas de la acción de plagiar. </a:t>
          </a:r>
          <a:endParaRPr lang="es-CL" sz="1200" kern="1200" dirty="0"/>
        </a:p>
      </dsp:txBody>
      <dsp:txXfrm rot="-5400000">
        <a:off x="3483863" y="2300308"/>
        <a:ext cx="6166228" cy="504784"/>
      </dsp:txXfrm>
    </dsp:sp>
    <dsp:sp modelId="{0E7A5267-BA6D-4582-9195-E467E7EA2A40}">
      <dsp:nvSpPr>
        <dsp:cNvPr id="0" name=""/>
        <dsp:cNvSpPr/>
      </dsp:nvSpPr>
      <dsp:spPr>
        <a:xfrm>
          <a:off x="0" y="2203074"/>
          <a:ext cx="3483864" cy="699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u="sng" kern="1200" dirty="0"/>
            <a:t>Factor 4: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kern="1200" dirty="0"/>
            <a:t>Consecuencias</a:t>
          </a:r>
        </a:p>
      </dsp:txBody>
      <dsp:txXfrm>
        <a:off x="34135" y="2237209"/>
        <a:ext cx="3415594" cy="630980"/>
      </dsp:txXfrm>
    </dsp:sp>
    <dsp:sp modelId="{8D44E3CA-2CA6-4B94-B52F-41D58ADB8904}">
      <dsp:nvSpPr>
        <dsp:cNvPr id="0" name=""/>
        <dsp:cNvSpPr/>
      </dsp:nvSpPr>
      <dsp:spPr>
        <a:xfrm rot="5400000">
          <a:off x="6300931" y="190144"/>
          <a:ext cx="559400" cy="61935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Da cuenta de las representaciones compartidas por los estudiantes que permiten significar al plagio, es decir, entender lo que significa desde la perspectiva de los participantes</a:t>
          </a:r>
          <a:endParaRPr lang="es-CL" sz="1200" kern="1200" dirty="0"/>
        </a:p>
      </dsp:txBody>
      <dsp:txXfrm rot="-5400000">
        <a:off x="3483863" y="3034520"/>
        <a:ext cx="6166228" cy="504784"/>
      </dsp:txXfrm>
    </dsp:sp>
    <dsp:sp modelId="{BD38DA98-402A-4777-B5F7-2007809847D4}">
      <dsp:nvSpPr>
        <dsp:cNvPr id="0" name=""/>
        <dsp:cNvSpPr/>
      </dsp:nvSpPr>
      <dsp:spPr>
        <a:xfrm>
          <a:off x="0" y="2937287"/>
          <a:ext cx="3483864" cy="699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u="sng" kern="1200" dirty="0"/>
            <a:t>Factor 5: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 Significados del plagio: </a:t>
          </a:r>
          <a:endParaRPr lang="es-CL" sz="1600" kern="1200" dirty="0"/>
        </a:p>
      </dsp:txBody>
      <dsp:txXfrm>
        <a:off x="34135" y="2971422"/>
        <a:ext cx="3415594" cy="630980"/>
      </dsp:txXfrm>
    </dsp:sp>
    <dsp:sp modelId="{B7E46453-157B-4E7E-AEA3-0364D14B7183}">
      <dsp:nvSpPr>
        <dsp:cNvPr id="0" name=""/>
        <dsp:cNvSpPr/>
      </dsp:nvSpPr>
      <dsp:spPr>
        <a:xfrm rot="5400000">
          <a:off x="6300931" y="924357"/>
          <a:ext cx="559400" cy="61935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Da cuenta de las razones causales que conducen a los alumnos a incurrir en prácticas de plagio </a:t>
          </a:r>
          <a:endParaRPr lang="es-CL" sz="1200" kern="1200" dirty="0"/>
        </a:p>
      </dsp:txBody>
      <dsp:txXfrm rot="-5400000">
        <a:off x="3483863" y="3768733"/>
        <a:ext cx="6166228" cy="504784"/>
      </dsp:txXfrm>
    </dsp:sp>
    <dsp:sp modelId="{55F462A6-FC3C-4737-AE6F-1B74B7CE2E46}">
      <dsp:nvSpPr>
        <dsp:cNvPr id="0" name=""/>
        <dsp:cNvSpPr/>
      </dsp:nvSpPr>
      <dsp:spPr>
        <a:xfrm>
          <a:off x="0" y="3671500"/>
          <a:ext cx="3483864" cy="699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u="sng" kern="1200" dirty="0"/>
            <a:t>Factor 6: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kern="1200" dirty="0"/>
            <a:t> Causas </a:t>
          </a:r>
        </a:p>
      </dsp:txBody>
      <dsp:txXfrm>
        <a:off x="34135" y="3705635"/>
        <a:ext cx="3415594" cy="630980"/>
      </dsp:txXfrm>
    </dsp:sp>
    <dsp:sp modelId="{C25986D2-742E-4D59-8D8F-9B32A5562280}">
      <dsp:nvSpPr>
        <dsp:cNvPr id="0" name=""/>
        <dsp:cNvSpPr/>
      </dsp:nvSpPr>
      <dsp:spPr>
        <a:xfrm rot="5400000">
          <a:off x="6300931" y="1658570"/>
          <a:ext cx="559400" cy="61935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Da cuenta de la frecuencia de ciertas acciones y/o prácticas asociadas al plagio</a:t>
          </a:r>
          <a:endParaRPr lang="es-CL" sz="1200" kern="1200" dirty="0"/>
        </a:p>
      </dsp:txBody>
      <dsp:txXfrm rot="-5400000">
        <a:off x="3483863" y="4502946"/>
        <a:ext cx="6166228" cy="504784"/>
      </dsp:txXfrm>
    </dsp:sp>
    <dsp:sp modelId="{05BAA827-1869-45BF-A64E-E88EA820AA08}">
      <dsp:nvSpPr>
        <dsp:cNvPr id="0" name=""/>
        <dsp:cNvSpPr/>
      </dsp:nvSpPr>
      <dsp:spPr>
        <a:xfrm>
          <a:off x="0" y="4405713"/>
          <a:ext cx="3483864" cy="699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u="sng" kern="1200" dirty="0"/>
            <a:t>Factor 7: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 Prácticas de plagio </a:t>
          </a:r>
          <a:endParaRPr lang="es-CL" sz="1600" kern="1200" dirty="0"/>
        </a:p>
      </dsp:txBody>
      <dsp:txXfrm>
        <a:off x="34135" y="4439848"/>
        <a:ext cx="3415594" cy="6309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31520" y="1700784"/>
            <a:ext cx="8290560" cy="11521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63040" y="3072384"/>
            <a:ext cx="6827520" cy="137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500" b="1" i="0">
                <a:solidFill>
                  <a:srgbClr val="323232"/>
                </a:solidFill>
                <a:latin typeface="Roboto Bk"/>
                <a:cs typeface="Roboto Bk"/>
              </a:defRPr>
            </a:lvl1pPr>
          </a:lstStyle>
          <a:p>
            <a:pPr marL="38100">
              <a:lnSpc>
                <a:spcPts val="1789"/>
              </a:lnSpc>
            </a:pPr>
            <a:fld id="{81D60167-4931-47E6-BA6A-407CBD079E47}" type="slidenum">
              <a:rPr spc="-130" dirty="0"/>
              <a:t>‹Nº›</a:t>
            </a:fld>
            <a:endParaRPr spc="-13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500" b="1" i="0">
                <a:solidFill>
                  <a:srgbClr val="323232"/>
                </a:solidFill>
                <a:latin typeface="Roboto Bk"/>
                <a:cs typeface="Roboto Bk"/>
              </a:defRPr>
            </a:lvl1pPr>
          </a:lstStyle>
          <a:p>
            <a:pPr marL="38100">
              <a:lnSpc>
                <a:spcPts val="1789"/>
              </a:lnSpc>
            </a:pPr>
            <a:fld id="{81D60167-4931-47E6-BA6A-407CBD079E47}" type="slidenum">
              <a:rPr spc="-130" dirty="0"/>
              <a:t>‹Nº›</a:t>
            </a:fld>
            <a:endParaRPr spc="-13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87680" y="1261872"/>
            <a:ext cx="4242816" cy="36210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023104" y="1261872"/>
            <a:ext cx="4242816" cy="36210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500" b="1" i="0">
                <a:solidFill>
                  <a:srgbClr val="323232"/>
                </a:solidFill>
                <a:latin typeface="Roboto Bk"/>
                <a:cs typeface="Roboto Bk"/>
              </a:defRPr>
            </a:lvl1pPr>
          </a:lstStyle>
          <a:p>
            <a:pPr marL="38100">
              <a:lnSpc>
                <a:spcPts val="1789"/>
              </a:lnSpc>
            </a:pPr>
            <a:fld id="{81D60167-4931-47E6-BA6A-407CBD079E47}" type="slidenum">
              <a:rPr spc="-130" dirty="0"/>
              <a:t>‹Nº›</a:t>
            </a:fld>
            <a:endParaRPr spc="-13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500" b="1" i="0">
                <a:solidFill>
                  <a:srgbClr val="323232"/>
                </a:solidFill>
                <a:latin typeface="Roboto Bk"/>
                <a:cs typeface="Roboto Bk"/>
              </a:defRPr>
            </a:lvl1pPr>
          </a:lstStyle>
          <a:p>
            <a:pPr marL="38100">
              <a:lnSpc>
                <a:spcPts val="1789"/>
              </a:lnSpc>
            </a:pPr>
            <a:fld id="{81D60167-4931-47E6-BA6A-407CBD079E47}" type="slidenum">
              <a:rPr spc="-130" dirty="0"/>
              <a:t>‹Nº›</a:t>
            </a:fld>
            <a:endParaRPr spc="-13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867150"/>
            <a:ext cx="9753600" cy="1619250"/>
          </a:xfrm>
          <a:custGeom>
            <a:avLst/>
            <a:gdLst/>
            <a:ahLst/>
            <a:cxnLst/>
            <a:rect l="l" t="t" r="r" b="b"/>
            <a:pathLst>
              <a:path w="9753600" h="1619250">
                <a:moveTo>
                  <a:pt x="9753600" y="0"/>
                </a:moveTo>
                <a:lnTo>
                  <a:pt x="0" y="0"/>
                </a:lnTo>
                <a:lnTo>
                  <a:pt x="0" y="1619250"/>
                </a:lnTo>
                <a:lnTo>
                  <a:pt x="9753600" y="1619250"/>
                </a:lnTo>
                <a:lnTo>
                  <a:pt x="9753600" y="0"/>
                </a:lnTo>
                <a:close/>
              </a:path>
            </a:pathLst>
          </a:custGeom>
          <a:solidFill>
            <a:srgbClr val="3C61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500" b="1" i="0">
                <a:solidFill>
                  <a:srgbClr val="323232"/>
                </a:solidFill>
                <a:latin typeface="Roboto Bk"/>
                <a:cs typeface="Roboto Bk"/>
              </a:defRPr>
            </a:lvl1pPr>
          </a:lstStyle>
          <a:p>
            <a:pPr marL="38100">
              <a:lnSpc>
                <a:spcPts val="1789"/>
              </a:lnSpc>
            </a:pPr>
            <a:fld id="{81D60167-4931-47E6-BA6A-407CBD079E47}" type="slidenum">
              <a:rPr spc="-130" dirty="0"/>
              <a:t>‹Nº›</a:t>
            </a:fld>
            <a:endParaRPr spc="-13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6321" y="105488"/>
            <a:ext cx="9180956" cy="329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3825" y="1076324"/>
            <a:ext cx="4167504" cy="35909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16224" y="5102352"/>
            <a:ext cx="3121152" cy="274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87680" y="5102352"/>
            <a:ext cx="2243328" cy="274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382125" y="5115991"/>
            <a:ext cx="170815" cy="248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1" i="0">
                <a:solidFill>
                  <a:srgbClr val="323232"/>
                </a:solidFill>
                <a:latin typeface="Roboto Bk"/>
                <a:cs typeface="Roboto Bk"/>
              </a:defRPr>
            </a:lvl1pPr>
          </a:lstStyle>
          <a:p>
            <a:pPr marL="38100">
              <a:lnSpc>
                <a:spcPts val="1789"/>
              </a:lnSpc>
            </a:pPr>
            <a:fld id="{81D60167-4931-47E6-BA6A-407CBD079E47}" type="slidenum">
              <a:rPr spc="-130" dirty="0"/>
              <a:t>‹Nº›</a:t>
            </a:fld>
            <a:endParaRPr spc="-13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1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753600" cy="4000500"/>
          </a:xfrm>
          <a:custGeom>
            <a:avLst/>
            <a:gdLst/>
            <a:ahLst/>
            <a:cxnLst/>
            <a:rect l="l" t="t" r="r" b="b"/>
            <a:pathLst>
              <a:path w="9753600" h="4000500">
                <a:moveTo>
                  <a:pt x="9753600" y="0"/>
                </a:moveTo>
                <a:lnTo>
                  <a:pt x="0" y="0"/>
                </a:lnTo>
                <a:lnTo>
                  <a:pt x="0" y="4000500"/>
                </a:lnTo>
                <a:lnTo>
                  <a:pt x="9753600" y="4000500"/>
                </a:lnTo>
                <a:lnTo>
                  <a:pt x="9753600" y="0"/>
                </a:lnTo>
                <a:close/>
              </a:path>
            </a:pathLst>
          </a:custGeom>
          <a:solidFill>
            <a:srgbClr val="3C61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09457" y="2294518"/>
            <a:ext cx="9251949" cy="1359346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260350" marR="5080" indent="-248285" algn="ctr">
              <a:spcBef>
                <a:spcPts val="520"/>
              </a:spcBef>
            </a:pPr>
            <a:r>
              <a:rPr lang="es-ES" sz="2800" spc="275" dirty="0">
                <a:latin typeface="+mj-lt"/>
              </a:rPr>
              <a:t>Proceso de construcción y validación de un cuestionario sobre significados y prácticas de plagio en estudiantes universitarios </a:t>
            </a:r>
            <a:endParaRPr sz="2800" dirty="0">
              <a:latin typeface="+mj-l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14800" y="5200015"/>
            <a:ext cx="915669" cy="144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s-ES" sz="850" spc="60" dirty="0">
                <a:solidFill>
                  <a:srgbClr val="1A1A1A"/>
                </a:solidFill>
                <a:latin typeface="Times New Roman"/>
                <a:cs typeface="Times New Roman"/>
              </a:rPr>
              <a:t>Octubre</a:t>
            </a:r>
            <a:r>
              <a:rPr sz="850" spc="60" dirty="0">
                <a:solidFill>
                  <a:srgbClr val="1A1A1A"/>
                </a:solidFill>
                <a:latin typeface="Times New Roman"/>
                <a:cs typeface="Times New Roman"/>
              </a:rPr>
              <a:t>,</a:t>
            </a:r>
            <a:r>
              <a:rPr sz="850" spc="-45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850" spc="80" dirty="0">
                <a:solidFill>
                  <a:srgbClr val="1A1A1A"/>
                </a:solidFill>
                <a:latin typeface="Times New Roman"/>
                <a:cs typeface="Times New Roman"/>
              </a:rPr>
              <a:t>2022</a:t>
            </a:r>
            <a:endParaRPr sz="85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6061" y="4356509"/>
            <a:ext cx="5932170" cy="745716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ts val="1889"/>
              </a:lnSpc>
              <a:spcBef>
                <a:spcPts val="114"/>
              </a:spcBef>
            </a:pPr>
            <a:r>
              <a:rPr sz="1650" spc="65" dirty="0">
                <a:solidFill>
                  <a:srgbClr val="1A1A1A"/>
                </a:solidFill>
                <a:cs typeface="Times New Roman"/>
              </a:rPr>
              <a:t>María</a:t>
            </a:r>
            <a:r>
              <a:rPr sz="1650" spc="5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650" spc="70" dirty="0">
                <a:solidFill>
                  <a:srgbClr val="1A1A1A"/>
                </a:solidFill>
                <a:cs typeface="Times New Roman"/>
              </a:rPr>
              <a:t>Verónica</a:t>
            </a:r>
            <a:r>
              <a:rPr sz="1650" spc="5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650" spc="85" dirty="0">
                <a:solidFill>
                  <a:srgbClr val="1A1A1A"/>
                </a:solidFill>
                <a:cs typeface="Times New Roman"/>
              </a:rPr>
              <a:t>Strocchi</a:t>
            </a:r>
            <a:r>
              <a:rPr sz="1650" spc="5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650" spc="-40" dirty="0">
                <a:solidFill>
                  <a:srgbClr val="1A1A1A"/>
                </a:solidFill>
                <a:cs typeface="Times New Roman"/>
              </a:rPr>
              <a:t>(</a:t>
            </a:r>
            <a:r>
              <a:rPr sz="1200" spc="-40" dirty="0">
                <a:solidFill>
                  <a:srgbClr val="1A1A1A"/>
                </a:solidFill>
                <a:cs typeface="Times New Roman"/>
              </a:rPr>
              <a:t>ANID</a:t>
            </a:r>
            <a:r>
              <a:rPr sz="1200" spc="5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200" spc="70" dirty="0">
                <a:solidFill>
                  <a:srgbClr val="1A1A1A"/>
                </a:solidFill>
                <a:cs typeface="Times New Roman"/>
              </a:rPr>
              <a:t>Beca</a:t>
            </a:r>
            <a:r>
              <a:rPr sz="1200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200" spc="95" dirty="0">
                <a:solidFill>
                  <a:srgbClr val="1A1A1A"/>
                </a:solidFill>
                <a:cs typeface="Times New Roman"/>
              </a:rPr>
              <a:t>de</a:t>
            </a:r>
            <a:r>
              <a:rPr sz="1200" spc="5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200" spc="60" dirty="0">
                <a:solidFill>
                  <a:srgbClr val="1A1A1A"/>
                </a:solidFill>
                <a:cs typeface="Times New Roman"/>
              </a:rPr>
              <a:t>Doctorado</a:t>
            </a:r>
            <a:r>
              <a:rPr sz="1200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200" spc="50" dirty="0">
                <a:solidFill>
                  <a:srgbClr val="1A1A1A"/>
                </a:solidFill>
                <a:cs typeface="Times New Roman"/>
              </a:rPr>
              <a:t>Nacional</a:t>
            </a:r>
            <a:r>
              <a:rPr sz="1200" spc="5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200" spc="20" dirty="0">
                <a:solidFill>
                  <a:srgbClr val="1A1A1A"/>
                </a:solidFill>
                <a:cs typeface="Times New Roman"/>
              </a:rPr>
              <a:t>Folio</a:t>
            </a:r>
            <a:r>
              <a:rPr sz="1200" spc="5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200" spc="80" dirty="0">
                <a:solidFill>
                  <a:srgbClr val="1A1A1A"/>
                </a:solidFill>
                <a:cs typeface="Times New Roman"/>
              </a:rPr>
              <a:t>21210287)</a:t>
            </a:r>
            <a:endParaRPr sz="1200" dirty="0">
              <a:cs typeface="Times New Roman"/>
            </a:endParaRPr>
          </a:p>
          <a:p>
            <a:pPr marL="12700" marR="3423285">
              <a:lnSpc>
                <a:spcPts val="1800"/>
              </a:lnSpc>
              <a:spcBef>
                <a:spcPts val="120"/>
              </a:spcBef>
            </a:pPr>
            <a:r>
              <a:rPr sz="1650" spc="85" dirty="0">
                <a:solidFill>
                  <a:srgbClr val="1A1A1A"/>
                </a:solidFill>
                <a:cs typeface="Times New Roman"/>
              </a:rPr>
              <a:t>Paulina </a:t>
            </a:r>
            <a:r>
              <a:rPr sz="1650" spc="90" dirty="0">
                <a:solidFill>
                  <a:srgbClr val="1A1A1A"/>
                </a:solidFill>
                <a:cs typeface="Times New Roman"/>
              </a:rPr>
              <a:t>Boysen </a:t>
            </a:r>
            <a:r>
              <a:rPr sz="1650" spc="120" dirty="0">
                <a:solidFill>
                  <a:srgbClr val="1A1A1A"/>
                </a:solidFill>
                <a:cs typeface="Times New Roman"/>
              </a:rPr>
              <a:t>Sánchez</a:t>
            </a:r>
            <a:endParaRPr lang="es-ES" sz="1650" spc="120" dirty="0">
              <a:solidFill>
                <a:srgbClr val="1A1A1A"/>
              </a:solidFill>
              <a:cs typeface="Times New Roman"/>
            </a:endParaRPr>
          </a:p>
          <a:p>
            <a:pPr marL="12700" marR="3423285">
              <a:lnSpc>
                <a:spcPts val="1800"/>
              </a:lnSpc>
              <a:spcBef>
                <a:spcPts val="120"/>
              </a:spcBef>
            </a:pPr>
            <a:r>
              <a:rPr sz="1650" spc="65" dirty="0">
                <a:solidFill>
                  <a:srgbClr val="1A1A1A"/>
                </a:solidFill>
                <a:cs typeface="Times New Roman"/>
              </a:rPr>
              <a:t>Universidad</a:t>
            </a:r>
            <a:r>
              <a:rPr sz="1650" spc="-25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650" spc="80" dirty="0">
                <a:solidFill>
                  <a:srgbClr val="1A1A1A"/>
                </a:solidFill>
                <a:cs typeface="Times New Roman"/>
              </a:rPr>
              <a:t>del</a:t>
            </a:r>
            <a:r>
              <a:rPr sz="1650" spc="-20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650" spc="70" dirty="0">
                <a:solidFill>
                  <a:srgbClr val="1A1A1A"/>
                </a:solidFill>
                <a:cs typeface="Times New Roman"/>
              </a:rPr>
              <a:t>Desarrollo</a:t>
            </a:r>
            <a:endParaRPr sz="1650" dirty="0"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407525" y="5102225"/>
            <a:ext cx="12001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130" dirty="0">
                <a:solidFill>
                  <a:srgbClr val="323232"/>
                </a:solidFill>
                <a:latin typeface="Roboto Bk"/>
                <a:cs typeface="Roboto Bk"/>
              </a:rPr>
              <a:t>1</a:t>
            </a:r>
            <a:endParaRPr sz="1500">
              <a:latin typeface="Roboto Bk"/>
              <a:cs typeface="Roboto Bk"/>
            </a:endParaRPr>
          </a:p>
        </p:txBody>
      </p:sp>
      <p:pic>
        <p:nvPicPr>
          <p:cNvPr id="8" name="Imagen 7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23E97A97-FD15-4C8F-8911-06613E49A5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37" b="-1"/>
          <a:stretch/>
        </p:blipFill>
        <p:spPr bwMode="auto">
          <a:xfrm>
            <a:off x="1" y="11"/>
            <a:ext cx="9753599" cy="21540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BF9E4F02-3420-49B7-AFB3-7185AFB57B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13071"/>
              </p:ext>
            </p:extLst>
          </p:nvPr>
        </p:nvGraphicFramePr>
        <p:xfrm>
          <a:off x="114299" y="431358"/>
          <a:ext cx="9486901" cy="4952997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7658101">
                  <a:extLst>
                    <a:ext uri="{9D8B030D-6E8A-4147-A177-3AD203B41FA5}">
                      <a16:colId xmlns:a16="http://schemas.microsoft.com/office/drawing/2014/main" val="3763708458"/>
                    </a:ext>
                  </a:extLst>
                </a:gridCol>
                <a:gridCol w="512251">
                  <a:extLst>
                    <a:ext uri="{9D8B030D-6E8A-4147-A177-3AD203B41FA5}">
                      <a16:colId xmlns:a16="http://schemas.microsoft.com/office/drawing/2014/main" val="3222396548"/>
                    </a:ext>
                  </a:extLst>
                </a:gridCol>
                <a:gridCol w="542109">
                  <a:extLst>
                    <a:ext uri="{9D8B030D-6E8A-4147-A177-3AD203B41FA5}">
                      <a16:colId xmlns:a16="http://schemas.microsoft.com/office/drawing/2014/main" val="4112037902"/>
                    </a:ext>
                  </a:extLst>
                </a:gridCol>
                <a:gridCol w="387220">
                  <a:extLst>
                    <a:ext uri="{9D8B030D-6E8A-4147-A177-3AD203B41FA5}">
                      <a16:colId xmlns:a16="http://schemas.microsoft.com/office/drawing/2014/main" val="3278496271"/>
                    </a:ext>
                  </a:extLst>
                </a:gridCol>
                <a:gridCol w="387220">
                  <a:extLst>
                    <a:ext uri="{9D8B030D-6E8A-4147-A177-3AD203B41FA5}">
                      <a16:colId xmlns:a16="http://schemas.microsoft.com/office/drawing/2014/main" val="477890197"/>
                    </a:ext>
                  </a:extLst>
                </a:gridCol>
              </a:tblGrid>
              <a:tr h="195787">
                <a:tc>
                  <a:txBody>
                    <a:bodyPr/>
                    <a:lstStyle/>
                    <a:p>
                      <a:pPr algn="l" fontAlgn="b"/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  <a:latin typeface="+mn-lt"/>
                        </a:rPr>
                        <a:t>FACTORES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extLst>
                  <a:ext uri="{0D108BD9-81ED-4DB2-BD59-A6C34878D82A}">
                    <a16:rowId xmlns:a16="http://schemas.microsoft.com/office/drawing/2014/main" val="1039296844"/>
                  </a:ext>
                </a:extLst>
              </a:tr>
              <a:tr h="195787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  <a:latin typeface="+mn-lt"/>
                        </a:rPr>
                        <a:t>Ítem 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  <a:latin typeface="+mn-lt"/>
                        </a:rPr>
                        <a:t>F1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  <a:latin typeface="+mn-lt"/>
                        </a:rPr>
                        <a:t>F2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  <a:latin typeface="+mn-lt"/>
                        </a:rPr>
                        <a:t>F3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  <a:latin typeface="+mn-lt"/>
                        </a:rPr>
                        <a:t>F4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extLst>
                  <a:ext uri="{0D108BD9-81ED-4DB2-BD59-A6C34878D82A}">
                    <a16:rowId xmlns:a16="http://schemas.microsoft.com/office/drawing/2014/main" val="2597008416"/>
                  </a:ext>
                </a:extLst>
              </a:tr>
              <a:tr h="215099">
                <a:tc>
                  <a:txBody>
                    <a:bodyPr/>
                    <a:lstStyle/>
                    <a:p>
                      <a:pPr algn="just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La universidad sanciona el plagio.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  <a:latin typeface="+mn-lt"/>
                        </a:rPr>
                        <a:t>0,706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extLst>
                  <a:ext uri="{0D108BD9-81ED-4DB2-BD59-A6C34878D82A}">
                    <a16:rowId xmlns:a16="http://schemas.microsoft.com/office/drawing/2014/main" val="2711218783"/>
                  </a:ext>
                </a:extLst>
              </a:tr>
              <a:tr h="215099">
                <a:tc>
                  <a:txBody>
                    <a:bodyPr/>
                    <a:lstStyle/>
                    <a:p>
                      <a:pPr algn="just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Los docentes de la universidad frecuentemente sancionan el plagio.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  <a:latin typeface="+mn-lt"/>
                        </a:rPr>
                        <a:t>0,824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extLst>
                  <a:ext uri="{0D108BD9-81ED-4DB2-BD59-A6C34878D82A}">
                    <a16:rowId xmlns:a16="http://schemas.microsoft.com/office/drawing/2014/main" val="1777034380"/>
                  </a:ext>
                </a:extLst>
              </a:tr>
              <a:tr h="215099">
                <a:tc>
                  <a:txBody>
                    <a:bodyPr/>
                    <a:lstStyle/>
                    <a:p>
                      <a:pPr algn="just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Existe una alta probabilidad de que  el estudiante que plagia sea descubierto.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  <a:latin typeface="+mn-lt"/>
                        </a:rPr>
                        <a:t>0,698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extLst>
                  <a:ext uri="{0D108BD9-81ED-4DB2-BD59-A6C34878D82A}">
                    <a16:rowId xmlns:a16="http://schemas.microsoft.com/office/drawing/2014/main" val="1474300235"/>
                  </a:ext>
                </a:extLst>
              </a:tr>
              <a:tr h="215099">
                <a:tc>
                  <a:txBody>
                    <a:bodyPr/>
                    <a:lstStyle/>
                    <a:p>
                      <a:pPr algn="just" fontAlgn="b"/>
                      <a:r>
                        <a:rPr lang="es-ES" sz="1100" b="1" u="none" strike="noStrike" dirty="0">
                          <a:effectLst/>
                          <a:latin typeface="+mn-lt"/>
                        </a:rPr>
                        <a:t> Las acciones implementadas por la universidad contribuyen a evitar el plagio.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 dirty="0">
                          <a:effectLst/>
                          <a:latin typeface="+mn-lt"/>
                        </a:rPr>
                        <a:t>0,828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extLst>
                  <a:ext uri="{0D108BD9-81ED-4DB2-BD59-A6C34878D82A}">
                    <a16:rowId xmlns:a16="http://schemas.microsoft.com/office/drawing/2014/main" val="1380646705"/>
                  </a:ext>
                </a:extLst>
              </a:tr>
              <a:tr h="215099">
                <a:tc>
                  <a:txBody>
                    <a:bodyPr/>
                    <a:lstStyle/>
                    <a:p>
                      <a:pPr algn="just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En la universidad, los profesores tienen criterios comunes para sancionar el plagio.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  <a:latin typeface="+mn-lt"/>
                        </a:rPr>
                        <a:t>0,779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extLst>
                  <a:ext uri="{0D108BD9-81ED-4DB2-BD59-A6C34878D82A}">
                    <a16:rowId xmlns:a16="http://schemas.microsoft.com/office/drawing/2014/main" val="4015632654"/>
                  </a:ext>
                </a:extLst>
              </a:tr>
              <a:tr h="215099">
                <a:tc>
                  <a:txBody>
                    <a:bodyPr/>
                    <a:lstStyle/>
                    <a:p>
                      <a:pPr algn="just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La universidad ha generado instancias de enseñanza- aprendizaje en diferentes asignaturas,  para evitar el plagio.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  <a:latin typeface="+mn-lt"/>
                        </a:rPr>
                        <a:t>0,774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extLst>
                  <a:ext uri="{0D108BD9-81ED-4DB2-BD59-A6C34878D82A}">
                    <a16:rowId xmlns:a16="http://schemas.microsoft.com/office/drawing/2014/main" val="2324171685"/>
                  </a:ext>
                </a:extLst>
              </a:tr>
              <a:tr h="215099">
                <a:tc>
                  <a:txBody>
                    <a:bodyPr/>
                    <a:lstStyle/>
                    <a:p>
                      <a:pPr algn="just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 La universidad se ha preocupado de prevenir el plagio en las evaluaciones online.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  <a:latin typeface="+mn-lt"/>
                        </a:rPr>
                        <a:t>0,753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extLst>
                  <a:ext uri="{0D108BD9-81ED-4DB2-BD59-A6C34878D82A}">
                    <a16:rowId xmlns:a16="http://schemas.microsoft.com/office/drawing/2014/main" val="821619736"/>
                  </a:ext>
                </a:extLst>
              </a:tr>
              <a:tr h="215099">
                <a:tc>
                  <a:txBody>
                    <a:bodyPr/>
                    <a:lstStyle/>
                    <a:p>
                      <a:pPr algn="just" fontAlgn="b"/>
                      <a:r>
                        <a:rPr lang="es-ES" sz="1100" b="1" u="none" strike="noStrike" dirty="0">
                          <a:effectLst/>
                          <a:latin typeface="+mn-lt"/>
                        </a:rPr>
                        <a:t>La universidad da a conocer a la comunidad las acciones que desarrolla para para evitar el plagio.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>
                          <a:effectLst/>
                          <a:latin typeface="+mn-lt"/>
                        </a:rPr>
                        <a:t> </a:t>
                      </a:r>
                      <a:endParaRPr lang="es-CL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 dirty="0">
                          <a:effectLst/>
                          <a:latin typeface="+mn-lt"/>
                        </a:rPr>
                        <a:t>0,864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extLst>
                  <a:ext uri="{0D108BD9-81ED-4DB2-BD59-A6C34878D82A}">
                    <a16:rowId xmlns:a16="http://schemas.microsoft.com/office/drawing/2014/main" val="326967943"/>
                  </a:ext>
                </a:extLst>
              </a:tr>
              <a:tr h="427526">
                <a:tc>
                  <a:txBody>
                    <a:bodyPr/>
                    <a:lstStyle/>
                    <a:p>
                      <a:pPr algn="just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Las acciones desarrolladas por la universidad para evitar el plagio se construyen de manera  consensuada,  incorporando la opinión de los estudiantes.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  <a:latin typeface="+mn-lt"/>
                        </a:rPr>
                        <a:t>0,681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extLst>
                  <a:ext uri="{0D108BD9-81ED-4DB2-BD59-A6C34878D82A}">
                    <a16:rowId xmlns:a16="http://schemas.microsoft.com/office/drawing/2014/main" val="2498291298"/>
                  </a:ext>
                </a:extLst>
              </a:tr>
              <a:tr h="215099">
                <a:tc>
                  <a:txBody>
                    <a:bodyPr/>
                    <a:lstStyle/>
                    <a:p>
                      <a:pPr algn="just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El plagio es frecuente en trabajos escritos.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  <a:latin typeface="+mn-lt"/>
                        </a:rPr>
                        <a:t>0,37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extLst>
                  <a:ext uri="{0D108BD9-81ED-4DB2-BD59-A6C34878D82A}">
                    <a16:rowId xmlns:a16="http://schemas.microsoft.com/office/drawing/2014/main" val="4119659469"/>
                  </a:ext>
                </a:extLst>
              </a:tr>
              <a:tr h="215099">
                <a:tc>
                  <a:txBody>
                    <a:bodyPr/>
                    <a:lstStyle/>
                    <a:p>
                      <a:pPr algn="just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El plagio es frecuente en trabajos orales.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  <a:latin typeface="+mn-lt"/>
                        </a:rPr>
                        <a:t>0,415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extLst>
                  <a:ext uri="{0D108BD9-81ED-4DB2-BD59-A6C34878D82A}">
                    <a16:rowId xmlns:a16="http://schemas.microsoft.com/office/drawing/2014/main" val="485110322"/>
                  </a:ext>
                </a:extLst>
              </a:tr>
              <a:tr h="215099">
                <a:tc>
                  <a:txBody>
                    <a:bodyPr/>
                    <a:lstStyle/>
                    <a:p>
                      <a:pPr algn="just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Muchas veces el plagio es involuntario (se plagia sin querer hacerlo).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  <a:latin typeface="+mn-lt"/>
                        </a:rPr>
                        <a:t>0,30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extLst>
                  <a:ext uri="{0D108BD9-81ED-4DB2-BD59-A6C34878D82A}">
                    <a16:rowId xmlns:a16="http://schemas.microsoft.com/office/drawing/2014/main" val="3179347560"/>
                  </a:ext>
                </a:extLst>
              </a:tr>
              <a:tr h="215099">
                <a:tc>
                  <a:txBody>
                    <a:bodyPr/>
                    <a:lstStyle/>
                    <a:p>
                      <a:pPr algn="just" fontAlgn="b"/>
                      <a:r>
                        <a:rPr lang="es-ES" sz="1100" b="1" u="none" strike="noStrike" dirty="0">
                          <a:effectLst/>
                          <a:latin typeface="+mn-lt"/>
                        </a:rPr>
                        <a:t>El plagio en la universidad es una práctica frecuente (se plagia mucho).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 dirty="0">
                          <a:effectLst/>
                          <a:latin typeface="+mn-lt"/>
                        </a:rPr>
                        <a:t>0,521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extLst>
                  <a:ext uri="{0D108BD9-81ED-4DB2-BD59-A6C34878D82A}">
                    <a16:rowId xmlns:a16="http://schemas.microsoft.com/office/drawing/2014/main" val="578890415"/>
                  </a:ext>
                </a:extLst>
              </a:tr>
              <a:tr h="215099">
                <a:tc>
                  <a:txBody>
                    <a:bodyPr/>
                    <a:lstStyle/>
                    <a:p>
                      <a:pPr algn="just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Plagiar es común en los primeros años de universidad.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  <a:latin typeface="+mn-lt"/>
                        </a:rPr>
                        <a:t>0,48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extLst>
                  <a:ext uri="{0D108BD9-81ED-4DB2-BD59-A6C34878D82A}">
                    <a16:rowId xmlns:a16="http://schemas.microsoft.com/office/drawing/2014/main" val="2466598168"/>
                  </a:ext>
                </a:extLst>
              </a:tr>
              <a:tr h="215099">
                <a:tc>
                  <a:txBody>
                    <a:bodyPr/>
                    <a:lstStyle/>
                    <a:p>
                      <a:pPr algn="just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Se plagia por la facilidad para acceder a fuentes de información, a través de internet.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  <a:latin typeface="+mn-lt"/>
                        </a:rPr>
                        <a:t>0,388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extLst>
                  <a:ext uri="{0D108BD9-81ED-4DB2-BD59-A6C34878D82A}">
                    <a16:rowId xmlns:a16="http://schemas.microsoft.com/office/drawing/2014/main" val="952140371"/>
                  </a:ext>
                </a:extLst>
              </a:tr>
              <a:tr h="215099">
                <a:tc>
                  <a:txBody>
                    <a:bodyPr/>
                    <a:lstStyle/>
                    <a:p>
                      <a:pPr algn="just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La virtualidad ha propiciado el plagio.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  <a:latin typeface="+mn-lt"/>
                        </a:rPr>
                        <a:t>0,354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extLst>
                  <a:ext uri="{0D108BD9-81ED-4DB2-BD59-A6C34878D82A}">
                    <a16:rowId xmlns:a16="http://schemas.microsoft.com/office/drawing/2014/main" val="808530840"/>
                  </a:ext>
                </a:extLst>
              </a:tr>
              <a:tr h="215099">
                <a:tc>
                  <a:txBody>
                    <a:bodyPr/>
                    <a:lstStyle/>
                    <a:p>
                      <a:pPr algn="just" fontAlgn="b"/>
                      <a:r>
                        <a:rPr lang="es-ES" sz="1100" b="1" u="none" strike="noStrike" dirty="0">
                          <a:effectLst/>
                          <a:latin typeface="+mn-lt"/>
                        </a:rPr>
                        <a:t>El plagio tiene un efecto negativo para el aprendizaje de los estudiantes.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 dirty="0">
                          <a:effectLst/>
                          <a:latin typeface="+mn-lt"/>
                        </a:rPr>
                        <a:t>0,797</a:t>
                      </a:r>
                      <a:endParaRPr lang="es-CL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extLst>
                  <a:ext uri="{0D108BD9-81ED-4DB2-BD59-A6C34878D82A}">
                    <a16:rowId xmlns:a16="http://schemas.microsoft.com/office/drawing/2014/main" val="1426513620"/>
                  </a:ext>
                </a:extLst>
              </a:tr>
              <a:tr h="215099">
                <a:tc>
                  <a:txBody>
                    <a:bodyPr/>
                    <a:lstStyle/>
                    <a:p>
                      <a:pPr algn="just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El plagio tiene un efecto negativo en la formación profesional del estudiante.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  <a:latin typeface="+mn-lt"/>
                        </a:rPr>
                        <a:t>0,737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extLst>
                  <a:ext uri="{0D108BD9-81ED-4DB2-BD59-A6C34878D82A}">
                    <a16:rowId xmlns:a16="http://schemas.microsoft.com/office/drawing/2014/main" val="4051461361"/>
                  </a:ext>
                </a:extLst>
              </a:tr>
              <a:tr h="262115">
                <a:tc>
                  <a:txBody>
                    <a:bodyPr/>
                    <a:lstStyle/>
                    <a:p>
                      <a:pPr algn="just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El plagio recurrente genera entre los estudiantes una sensación de injusticia (los alumnos que plagian obtienen mejores notas).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  <a:latin typeface="+mn-lt"/>
                        </a:rPr>
                        <a:t>0,629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extLst>
                  <a:ext uri="{0D108BD9-81ED-4DB2-BD59-A6C34878D82A}">
                    <a16:rowId xmlns:a16="http://schemas.microsoft.com/office/drawing/2014/main" val="3689791592"/>
                  </a:ext>
                </a:extLst>
              </a:tr>
              <a:tr h="215099">
                <a:tc>
                  <a:txBody>
                    <a:bodyPr/>
                    <a:lstStyle/>
                    <a:p>
                      <a:pPr algn="just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Se plagia por falta de compromiso con las   responsabilidades académicas (por comodidad).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  <a:latin typeface="+mn-lt"/>
                        </a:rPr>
                        <a:t> </a:t>
                      </a:r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  <a:latin typeface="+mn-lt"/>
                        </a:rPr>
                        <a:t>0,46</a:t>
                      </a: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09" marR="2109" marT="2109" marB="0" anchor="b"/>
                </a:tc>
                <a:extLst>
                  <a:ext uri="{0D108BD9-81ED-4DB2-BD59-A6C34878D82A}">
                    <a16:rowId xmlns:a16="http://schemas.microsoft.com/office/drawing/2014/main" val="1218813181"/>
                  </a:ext>
                </a:extLst>
              </a:tr>
            </a:tbl>
          </a:graphicData>
        </a:graphic>
      </p:graphicFrame>
      <p:sp>
        <p:nvSpPr>
          <p:cNvPr id="3" name="object 2">
            <a:extLst>
              <a:ext uri="{FF2B5EF4-FFF2-40B4-BE49-F238E27FC236}">
                <a16:creationId xmlns:a16="http://schemas.microsoft.com/office/drawing/2014/main" id="{8D8B5F02-54A4-4DA7-86F4-641D75096A8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4299" y="49202"/>
            <a:ext cx="73152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400" spc="605" dirty="0">
                <a:solidFill>
                  <a:srgbClr val="1A1A1A"/>
                </a:solidFill>
                <a:latin typeface="+mj-lt"/>
              </a:rPr>
              <a:t>Cargas factoriales</a:t>
            </a:r>
            <a:r>
              <a:rPr sz="2400" spc="605" dirty="0">
                <a:solidFill>
                  <a:srgbClr val="1A1A1A"/>
                </a:solidFill>
                <a:latin typeface="+mj-lt"/>
              </a:rPr>
              <a:t>:</a:t>
            </a:r>
            <a:endParaRPr sz="2400" dirty="0">
              <a:latin typeface="+mj-lt"/>
            </a:endParaRPr>
          </a:p>
        </p:txBody>
      </p:sp>
      <p:pic>
        <p:nvPicPr>
          <p:cNvPr id="5" name="Imagen 4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D27A4425-2B33-EADE-2598-7C8C0D4A03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822" y="1"/>
            <a:ext cx="2209800" cy="4070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0707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1AB3D291-22D3-42E5-A04B-808A6FB6CE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488123"/>
              </p:ext>
            </p:extLst>
          </p:nvPr>
        </p:nvGraphicFramePr>
        <p:xfrm>
          <a:off x="276578" y="1066800"/>
          <a:ext cx="9172222" cy="4080407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7477467">
                  <a:extLst>
                    <a:ext uri="{9D8B030D-6E8A-4147-A177-3AD203B41FA5}">
                      <a16:colId xmlns:a16="http://schemas.microsoft.com/office/drawing/2014/main" val="4163219512"/>
                    </a:ext>
                  </a:extLst>
                </a:gridCol>
                <a:gridCol w="627955">
                  <a:extLst>
                    <a:ext uri="{9D8B030D-6E8A-4147-A177-3AD203B41FA5}">
                      <a16:colId xmlns:a16="http://schemas.microsoft.com/office/drawing/2014/main" val="314118505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88264275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516216356"/>
                    </a:ext>
                  </a:extLst>
                </a:gridCol>
              </a:tblGrid>
              <a:tr h="194203"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FACTORES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extLst>
                  <a:ext uri="{0D108BD9-81ED-4DB2-BD59-A6C34878D82A}">
                    <a16:rowId xmlns:a16="http://schemas.microsoft.com/office/drawing/2014/main" val="2984573672"/>
                  </a:ext>
                </a:extLst>
              </a:tr>
              <a:tr h="19420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 dirty="0">
                          <a:effectLst/>
                        </a:rPr>
                        <a:t>Ítems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 dirty="0">
                          <a:effectLst/>
                        </a:rPr>
                        <a:t>F5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 dirty="0">
                          <a:effectLst/>
                        </a:rPr>
                        <a:t>F6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 dirty="0">
                          <a:effectLst/>
                        </a:rPr>
                        <a:t>F7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extLst>
                  <a:ext uri="{0D108BD9-81ED-4DB2-BD59-A6C34878D82A}">
                    <a16:rowId xmlns:a16="http://schemas.microsoft.com/office/drawing/2014/main" val="3290364892"/>
                  </a:ext>
                </a:extLst>
              </a:tr>
              <a:tr h="194203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</a:rPr>
                        <a:t>Plagio es transcribir citas textuales sin mencionar a el/los  autor(es).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 dirty="0">
                          <a:effectLst/>
                        </a:rPr>
                        <a:t>0,445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extLst>
                  <a:ext uri="{0D108BD9-81ED-4DB2-BD59-A6C34878D82A}">
                    <a16:rowId xmlns:a16="http://schemas.microsoft.com/office/drawing/2014/main" val="2211277925"/>
                  </a:ext>
                </a:extLst>
              </a:tr>
              <a:tr h="194203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</a:rPr>
                        <a:t>Plagiar es lo mismo que copiar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 dirty="0">
                          <a:effectLst/>
                        </a:rPr>
                        <a:t>0,582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extLst>
                  <a:ext uri="{0D108BD9-81ED-4DB2-BD59-A6C34878D82A}">
                    <a16:rowId xmlns:a16="http://schemas.microsoft.com/office/drawing/2014/main" val="3680615627"/>
                  </a:ext>
                </a:extLst>
              </a:tr>
              <a:tr h="38619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</a:rPr>
                        <a:t>Plagiar es efectuar un trabajo a partir de fragmentos copiados de diferentes páginas web (sin que ninguna parte del trabajo haya sido realmente escrita por ti).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 dirty="0">
                          <a:effectLst/>
                        </a:rPr>
                        <a:t>0,48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extLst>
                  <a:ext uri="{0D108BD9-81ED-4DB2-BD59-A6C34878D82A}">
                    <a16:rowId xmlns:a16="http://schemas.microsoft.com/office/drawing/2014/main" val="986516956"/>
                  </a:ext>
                </a:extLst>
              </a:tr>
              <a:tr h="194203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</a:rPr>
                        <a:t>El plagio implica utilizar referencias falsas.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 dirty="0">
                          <a:effectLst/>
                        </a:rPr>
                        <a:t>0,599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extLst>
                  <a:ext uri="{0D108BD9-81ED-4DB2-BD59-A6C34878D82A}">
                    <a16:rowId xmlns:a16="http://schemas.microsoft.com/office/drawing/2014/main" val="3495407052"/>
                  </a:ext>
                </a:extLst>
              </a:tr>
              <a:tr h="194203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</a:rPr>
                        <a:t>Plagiar es omitir la referencia de los autores de fotografías o de videos, incluidos en  los trabajos  presentados.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 dirty="0">
                          <a:effectLst/>
                        </a:rPr>
                        <a:t>0,694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extLst>
                  <a:ext uri="{0D108BD9-81ED-4DB2-BD59-A6C34878D82A}">
                    <a16:rowId xmlns:a16="http://schemas.microsoft.com/office/drawing/2014/main" val="2899718375"/>
                  </a:ext>
                </a:extLst>
              </a:tr>
              <a:tr h="194203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u="none" strike="noStrike" dirty="0">
                          <a:effectLst/>
                        </a:rPr>
                        <a:t>El plagio es una de las acciones más graves desde el punto de vista ético, que puede cometer un estudiante.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</a:rPr>
                        <a:t>0,711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extLst>
                  <a:ext uri="{0D108BD9-81ED-4DB2-BD59-A6C34878D82A}">
                    <a16:rowId xmlns:a16="http://schemas.microsoft.com/office/drawing/2014/main" val="4163186207"/>
                  </a:ext>
                </a:extLst>
              </a:tr>
              <a:tr h="194203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</a:rPr>
                        <a:t>El plagio nunca debe justificarse.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 dirty="0">
                          <a:effectLst/>
                        </a:rPr>
                        <a:t>0,469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 dirty="0">
                          <a:effectLst/>
                        </a:rPr>
                        <a:t> 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extLst>
                  <a:ext uri="{0D108BD9-81ED-4DB2-BD59-A6C34878D82A}">
                    <a16:rowId xmlns:a16="http://schemas.microsoft.com/office/drawing/2014/main" val="3430153267"/>
                  </a:ext>
                </a:extLst>
              </a:tr>
              <a:tr h="194203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 plagia porque las actividades o tareas académicas son demasiado complejas</a:t>
                      </a: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0,673</a:t>
                      </a: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extLst>
                  <a:ext uri="{0D108BD9-81ED-4DB2-BD59-A6C34878D82A}">
                    <a16:rowId xmlns:a16="http://schemas.microsoft.com/office/drawing/2014/main" val="4079406135"/>
                  </a:ext>
                </a:extLst>
              </a:tr>
              <a:tr h="194203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</a:rPr>
                        <a:t>Se plagia por desconocimiento, falta de información o por no saber cómo realizar la tarea.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>
                          <a:effectLst/>
                        </a:rPr>
                        <a:t> 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 dirty="0">
                          <a:effectLst/>
                        </a:rPr>
                        <a:t>0,596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 dirty="0">
                          <a:effectLst/>
                        </a:rPr>
                        <a:t> 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extLst>
                  <a:ext uri="{0D108BD9-81ED-4DB2-BD59-A6C34878D82A}">
                    <a16:rowId xmlns:a16="http://schemas.microsoft.com/office/drawing/2014/main" val="2655885239"/>
                  </a:ext>
                </a:extLst>
              </a:tr>
              <a:tr h="194203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1" u="none" strike="noStrike" dirty="0">
                          <a:effectLst/>
                        </a:rPr>
                        <a:t>Se plagia debido a la falta de tiempo para resolver tareas o actividades académicas.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1" u="none" strike="noStrike" dirty="0">
                          <a:effectLst/>
                        </a:rPr>
                        <a:t> 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</a:rPr>
                        <a:t>0,854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 dirty="0">
                          <a:effectLst/>
                        </a:rPr>
                        <a:t> 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extLst>
                  <a:ext uri="{0D108BD9-81ED-4DB2-BD59-A6C34878D82A}">
                    <a16:rowId xmlns:a16="http://schemas.microsoft.com/office/drawing/2014/main" val="4204779333"/>
                  </a:ext>
                </a:extLst>
              </a:tr>
              <a:tr h="194203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</a:rPr>
                        <a:t>He plagiado durante el colegio y la Universidad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>
                          <a:effectLst/>
                        </a:rPr>
                        <a:t> 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 dirty="0">
                          <a:effectLst/>
                        </a:rPr>
                        <a:t> 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 dirty="0">
                          <a:effectLst/>
                        </a:rPr>
                        <a:t>0,759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extLst>
                  <a:ext uri="{0D108BD9-81ED-4DB2-BD59-A6C34878D82A}">
                    <a16:rowId xmlns:a16="http://schemas.microsoft.com/office/drawing/2014/main" val="946366273"/>
                  </a:ext>
                </a:extLst>
              </a:tr>
              <a:tr h="194203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u="none" strike="noStrike" dirty="0">
                          <a:effectLst/>
                        </a:rPr>
                        <a:t>He empleado tecnologías (internet, software, aplicaciones, etc.) para cometer plagio.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1" u="none" strike="noStrike" dirty="0">
                          <a:effectLst/>
                        </a:rPr>
                        <a:t> 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</a:rPr>
                        <a:t> 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</a:rPr>
                        <a:t>0,807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extLst>
                  <a:ext uri="{0D108BD9-81ED-4DB2-BD59-A6C34878D82A}">
                    <a16:rowId xmlns:a16="http://schemas.microsoft.com/office/drawing/2014/main" val="823299629"/>
                  </a:ext>
                </a:extLst>
              </a:tr>
              <a:tr h="19856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</a:rPr>
                        <a:t>He parafraseado (explicar ideas de otros con mis propias palabras) sin mencionar el autor o referenciar  la fuente.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>
                          <a:effectLst/>
                        </a:rPr>
                        <a:t> 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 dirty="0">
                          <a:effectLst/>
                        </a:rPr>
                        <a:t>0,683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extLst>
                  <a:ext uri="{0D108BD9-81ED-4DB2-BD59-A6C34878D82A}">
                    <a16:rowId xmlns:a16="http://schemas.microsoft.com/office/drawing/2014/main" val="1243773840"/>
                  </a:ext>
                </a:extLst>
              </a:tr>
              <a:tr h="194203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</a:rPr>
                        <a:t>He copiado fragmentos textuales de otros trabajos sin citar autor, año y/o página.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>
                          <a:effectLst/>
                        </a:rPr>
                        <a:t> 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 dirty="0">
                          <a:effectLst/>
                        </a:rPr>
                        <a:t> 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 dirty="0">
                          <a:effectLst/>
                        </a:rPr>
                        <a:t>0,683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extLst>
                  <a:ext uri="{0D108BD9-81ED-4DB2-BD59-A6C34878D82A}">
                    <a16:rowId xmlns:a16="http://schemas.microsoft.com/office/drawing/2014/main" val="2559114316"/>
                  </a:ext>
                </a:extLst>
              </a:tr>
              <a:tr h="194203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</a:rPr>
                        <a:t>He presentado un trabajo completo o casi completo  descargado de internet como propio.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 dirty="0">
                          <a:effectLst/>
                        </a:rPr>
                        <a:t> 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 dirty="0">
                          <a:effectLst/>
                        </a:rPr>
                        <a:t>0,588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extLst>
                  <a:ext uri="{0D108BD9-81ED-4DB2-BD59-A6C34878D82A}">
                    <a16:rowId xmlns:a16="http://schemas.microsoft.com/office/drawing/2014/main" val="1993038843"/>
                  </a:ext>
                </a:extLst>
              </a:tr>
              <a:tr h="194203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</a:rPr>
                        <a:t>He usado imágenes y/o videos de Google sin indicar la autoría.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 dirty="0">
                          <a:effectLst/>
                        </a:rPr>
                        <a:t>0,524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extLst>
                  <a:ext uri="{0D108BD9-81ED-4DB2-BD59-A6C34878D82A}">
                    <a16:rowId xmlns:a16="http://schemas.microsoft.com/office/drawing/2014/main" val="4242454482"/>
                  </a:ext>
                </a:extLst>
              </a:tr>
              <a:tr h="194203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</a:rPr>
                        <a:t>He pagado por trabajos y los he entregado como si fueran propios.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 dirty="0">
                          <a:effectLst/>
                        </a:rPr>
                        <a:t>0,566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extLst>
                  <a:ext uri="{0D108BD9-81ED-4DB2-BD59-A6C34878D82A}">
                    <a16:rowId xmlns:a16="http://schemas.microsoft.com/office/drawing/2014/main" val="1762705254"/>
                  </a:ext>
                </a:extLst>
              </a:tr>
              <a:tr h="194203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</a:rPr>
                        <a:t>Mis compañeros de carreras efectúan prácticas de plagio. 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>
                          <a:effectLst/>
                        </a:rPr>
                        <a:t> 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 dirty="0">
                          <a:effectLst/>
                        </a:rPr>
                        <a:t>0,425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9" marR="2109" marT="2109" marB="0" anchor="b"/>
                </a:tc>
                <a:extLst>
                  <a:ext uri="{0D108BD9-81ED-4DB2-BD59-A6C34878D82A}">
                    <a16:rowId xmlns:a16="http://schemas.microsoft.com/office/drawing/2014/main" val="2619015341"/>
                  </a:ext>
                </a:extLst>
              </a:tr>
            </a:tbl>
          </a:graphicData>
        </a:graphic>
      </p:graphicFrame>
      <p:sp>
        <p:nvSpPr>
          <p:cNvPr id="5" name="object 2">
            <a:extLst>
              <a:ext uri="{FF2B5EF4-FFF2-40B4-BE49-F238E27FC236}">
                <a16:creationId xmlns:a16="http://schemas.microsoft.com/office/drawing/2014/main" id="{E4899691-F562-4581-A95F-74FBC52200B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7315200" cy="4514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850" spc="605" dirty="0">
                <a:solidFill>
                  <a:srgbClr val="1A1A1A"/>
                </a:solidFill>
                <a:latin typeface="+mn-lt"/>
              </a:rPr>
              <a:t>Cargas factoriales</a:t>
            </a:r>
            <a:r>
              <a:rPr sz="2850" spc="605" dirty="0">
                <a:solidFill>
                  <a:srgbClr val="1A1A1A"/>
                </a:solidFill>
                <a:latin typeface="+mn-lt"/>
              </a:rPr>
              <a:t>:</a:t>
            </a:r>
            <a:endParaRPr sz="2850" dirty="0">
              <a:latin typeface="+mn-lt"/>
            </a:endParaRPr>
          </a:p>
        </p:txBody>
      </p:sp>
      <p:pic>
        <p:nvPicPr>
          <p:cNvPr id="6" name="Imagen 5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D27A4425-2B33-EADE-2598-7C8C0D4A03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822" y="1"/>
            <a:ext cx="2209800" cy="4070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3303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85355525-65D2-4863-B194-83A3D1A7F232}"/>
              </a:ext>
            </a:extLst>
          </p:cNvPr>
          <p:cNvSpPr txBox="1"/>
          <p:nvPr/>
        </p:nvSpPr>
        <p:spPr>
          <a:xfrm>
            <a:off x="304800" y="76200"/>
            <a:ext cx="3962400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700" spc="660" dirty="0">
                <a:solidFill>
                  <a:srgbClr val="1A1A1A"/>
                </a:solidFill>
                <a:latin typeface="+mj-lt"/>
                <a:cs typeface="Times New Roman"/>
              </a:rPr>
              <a:t>Alfa de Cronbach</a:t>
            </a:r>
            <a:r>
              <a:rPr sz="2700" spc="660" dirty="0">
                <a:solidFill>
                  <a:srgbClr val="1A1A1A"/>
                </a:solidFill>
                <a:latin typeface="Times New Roman"/>
                <a:cs typeface="Times New Roman"/>
              </a:rPr>
              <a:t>:</a:t>
            </a:r>
            <a:endParaRPr sz="2700" dirty="0">
              <a:latin typeface="Times New Roman"/>
              <a:cs typeface="Times New Roman"/>
            </a:endParaRP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7CD0F9E9-BE07-451C-8A88-2B755A34A1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98725"/>
              </p:ext>
            </p:extLst>
          </p:nvPr>
        </p:nvGraphicFramePr>
        <p:xfrm>
          <a:off x="304800" y="1292580"/>
          <a:ext cx="9296400" cy="163829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257665">
                  <a:extLst>
                    <a:ext uri="{9D8B030D-6E8A-4147-A177-3AD203B41FA5}">
                      <a16:colId xmlns:a16="http://schemas.microsoft.com/office/drawing/2014/main" val="2685468553"/>
                    </a:ext>
                  </a:extLst>
                </a:gridCol>
                <a:gridCol w="1478081">
                  <a:extLst>
                    <a:ext uri="{9D8B030D-6E8A-4147-A177-3AD203B41FA5}">
                      <a16:colId xmlns:a16="http://schemas.microsoft.com/office/drawing/2014/main" val="265685293"/>
                    </a:ext>
                  </a:extLst>
                </a:gridCol>
                <a:gridCol w="1264148">
                  <a:extLst>
                    <a:ext uri="{9D8B030D-6E8A-4147-A177-3AD203B41FA5}">
                      <a16:colId xmlns:a16="http://schemas.microsoft.com/office/drawing/2014/main" val="328543063"/>
                    </a:ext>
                  </a:extLst>
                </a:gridCol>
                <a:gridCol w="1128008">
                  <a:extLst>
                    <a:ext uri="{9D8B030D-6E8A-4147-A177-3AD203B41FA5}">
                      <a16:colId xmlns:a16="http://schemas.microsoft.com/office/drawing/2014/main" val="320323613"/>
                    </a:ext>
                  </a:extLst>
                </a:gridCol>
                <a:gridCol w="1312768">
                  <a:extLst>
                    <a:ext uri="{9D8B030D-6E8A-4147-A177-3AD203B41FA5}">
                      <a16:colId xmlns:a16="http://schemas.microsoft.com/office/drawing/2014/main" val="2428905924"/>
                    </a:ext>
                  </a:extLst>
                </a:gridCol>
                <a:gridCol w="1147458">
                  <a:extLst>
                    <a:ext uri="{9D8B030D-6E8A-4147-A177-3AD203B41FA5}">
                      <a16:colId xmlns:a16="http://schemas.microsoft.com/office/drawing/2014/main" val="4109654856"/>
                    </a:ext>
                  </a:extLst>
                </a:gridCol>
                <a:gridCol w="777936">
                  <a:extLst>
                    <a:ext uri="{9D8B030D-6E8A-4147-A177-3AD203B41FA5}">
                      <a16:colId xmlns:a16="http://schemas.microsoft.com/office/drawing/2014/main" val="1766011716"/>
                    </a:ext>
                  </a:extLst>
                </a:gridCol>
                <a:gridCol w="930336">
                  <a:extLst>
                    <a:ext uri="{9D8B030D-6E8A-4147-A177-3AD203B41FA5}">
                      <a16:colId xmlns:a16="http://schemas.microsoft.com/office/drawing/2014/main" val="2451177355"/>
                    </a:ext>
                  </a:extLst>
                </a:gridCol>
              </a:tblGrid>
              <a:tr h="499716">
                <a:tc>
                  <a:txBody>
                    <a:bodyPr/>
                    <a:lstStyle/>
                    <a:p>
                      <a:pPr algn="l" fontAlgn="b"/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27" marR="4427" marT="4427" marB="0" anchor="b"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CL" sz="1600" b="1" u="none" strike="noStrike" dirty="0">
                          <a:effectLst/>
                          <a:latin typeface="+mn-lt"/>
                        </a:rPr>
                        <a:t>FACTORES</a:t>
                      </a:r>
                      <a:endParaRPr lang="es-CL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27" marR="4427" marT="4427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043446"/>
                  </a:ext>
                </a:extLst>
              </a:tr>
              <a:tr h="569291">
                <a:tc>
                  <a:txBody>
                    <a:bodyPr/>
                    <a:lstStyle/>
                    <a:p>
                      <a:pPr algn="l" fontAlgn="b"/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27" marR="4427" marT="4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u="none" strike="noStrike">
                          <a:effectLst/>
                          <a:latin typeface="+mn-lt"/>
                        </a:rPr>
                        <a:t>Acciones Punitivas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27" marR="4427" marT="4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u="none" strike="noStrike" dirty="0">
                          <a:effectLst/>
                          <a:latin typeface="+mn-lt"/>
                        </a:rPr>
                        <a:t>Acciones Formativas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27" marR="4427" marT="4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u="none" strike="noStrike" dirty="0">
                          <a:effectLst/>
                          <a:latin typeface="+mn-lt"/>
                        </a:rPr>
                        <a:t>Contexto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27" marR="4427" marT="4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u="none" strike="noStrike" dirty="0">
                          <a:effectLst/>
                          <a:latin typeface="+mn-lt"/>
                        </a:rPr>
                        <a:t>Consecuencias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27" marR="4427" marT="4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u="none" strike="noStrike" dirty="0">
                          <a:effectLst/>
                          <a:latin typeface="+mn-lt"/>
                        </a:rPr>
                        <a:t>Significados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27" marR="4427" marT="4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u="none" strike="noStrike">
                          <a:effectLst/>
                          <a:latin typeface="+mn-lt"/>
                        </a:rPr>
                        <a:t>Causas 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27" marR="4427" marT="4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u="none" strike="noStrike">
                          <a:effectLst/>
                          <a:latin typeface="+mn-lt"/>
                        </a:rPr>
                        <a:t>Prácticas 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27" marR="4427" marT="4427" marB="0" anchor="b"/>
                </a:tc>
                <a:extLst>
                  <a:ext uri="{0D108BD9-81ED-4DB2-BD59-A6C34878D82A}">
                    <a16:rowId xmlns:a16="http://schemas.microsoft.com/office/drawing/2014/main" val="4093250181"/>
                  </a:ext>
                </a:extLst>
              </a:tr>
              <a:tr h="569291"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>
                          <a:effectLst/>
                          <a:latin typeface="+mn-lt"/>
                        </a:rPr>
                        <a:t>Alfa Cronbach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27" marR="4427" marT="4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u="none" strike="noStrike">
                          <a:effectLst/>
                          <a:latin typeface="+mn-lt"/>
                        </a:rPr>
                        <a:t>0,920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27" marR="4427" marT="4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u="none" strike="noStrike" dirty="0">
                          <a:effectLst/>
                          <a:latin typeface="+mn-lt"/>
                        </a:rPr>
                        <a:t>0,892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27" marR="4427" marT="4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u="none" strike="noStrike">
                          <a:effectLst/>
                          <a:latin typeface="+mn-lt"/>
                        </a:rPr>
                        <a:t>0,790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27" marR="4427" marT="4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u="none" strike="noStrike">
                          <a:effectLst/>
                          <a:latin typeface="+mn-lt"/>
                        </a:rPr>
                        <a:t>0,773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27" marR="4427" marT="4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u="none" strike="noStrike">
                          <a:effectLst/>
                          <a:latin typeface="+mn-lt"/>
                        </a:rPr>
                        <a:t>0,811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27" marR="4427" marT="4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u="none" strike="noStrike">
                          <a:effectLst/>
                          <a:latin typeface="+mn-lt"/>
                        </a:rPr>
                        <a:t>0,697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27" marR="4427" marT="4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u="none" strike="noStrike" dirty="0">
                          <a:effectLst/>
                          <a:latin typeface="+mn-lt"/>
                        </a:rPr>
                        <a:t>0,825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27" marR="4427" marT="4427" marB="0" anchor="b"/>
                </a:tc>
                <a:extLst>
                  <a:ext uri="{0D108BD9-81ED-4DB2-BD59-A6C34878D82A}">
                    <a16:rowId xmlns:a16="http://schemas.microsoft.com/office/drawing/2014/main" val="2519425002"/>
                  </a:ext>
                </a:extLst>
              </a:tr>
            </a:tbl>
          </a:graphicData>
        </a:graphic>
      </p:graphicFrame>
      <p:sp>
        <p:nvSpPr>
          <p:cNvPr id="6" name="object 4">
            <a:extLst>
              <a:ext uri="{FF2B5EF4-FFF2-40B4-BE49-F238E27FC236}">
                <a16:creationId xmlns:a16="http://schemas.microsoft.com/office/drawing/2014/main" id="{EDDBA8AD-DC4B-4932-9311-4AFBFDEA029D}"/>
              </a:ext>
            </a:extLst>
          </p:cNvPr>
          <p:cNvSpPr/>
          <p:nvPr/>
        </p:nvSpPr>
        <p:spPr>
          <a:xfrm>
            <a:off x="177800" y="740053"/>
            <a:ext cx="790575" cy="38100"/>
          </a:xfrm>
          <a:custGeom>
            <a:avLst/>
            <a:gdLst/>
            <a:ahLst/>
            <a:cxnLst/>
            <a:rect l="l" t="t" r="r" b="b"/>
            <a:pathLst>
              <a:path w="790575" h="38100">
                <a:moveTo>
                  <a:pt x="790575" y="0"/>
                </a:moveTo>
                <a:lnTo>
                  <a:pt x="0" y="0"/>
                </a:lnTo>
                <a:lnTo>
                  <a:pt x="0" y="38100"/>
                </a:lnTo>
                <a:lnTo>
                  <a:pt x="790575" y="38100"/>
                </a:lnTo>
                <a:lnTo>
                  <a:pt x="790575" y="0"/>
                </a:lnTo>
                <a:close/>
              </a:path>
            </a:pathLst>
          </a:custGeom>
          <a:solidFill>
            <a:srgbClr val="3369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Flecha: hacia abajo 1">
            <a:extLst>
              <a:ext uri="{FF2B5EF4-FFF2-40B4-BE49-F238E27FC236}">
                <a16:creationId xmlns:a16="http://schemas.microsoft.com/office/drawing/2014/main" id="{59406B57-B9F0-4ABD-9328-B929652077AA}"/>
              </a:ext>
            </a:extLst>
          </p:cNvPr>
          <p:cNvSpPr/>
          <p:nvPr/>
        </p:nvSpPr>
        <p:spPr>
          <a:xfrm>
            <a:off x="4876800" y="3352800"/>
            <a:ext cx="228600" cy="366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0903F92-5CBE-4617-90CB-914ACC7FC98B}"/>
              </a:ext>
            </a:extLst>
          </p:cNvPr>
          <p:cNvSpPr txBox="1"/>
          <p:nvPr/>
        </p:nvSpPr>
        <p:spPr>
          <a:xfrm>
            <a:off x="2209800" y="38862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Los 7 factores analizados arrojan valores cercanos a 0,8 lo indica una buena consistencia interna del instrumento</a:t>
            </a:r>
            <a:endParaRPr lang="es-CL" dirty="0"/>
          </a:p>
        </p:txBody>
      </p:sp>
      <p:pic>
        <p:nvPicPr>
          <p:cNvPr id="7" name="Imagen 6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D27A4425-2B33-EADE-2598-7C8C0D4A03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624" y="0"/>
            <a:ext cx="3793976" cy="8652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6788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3075" y="430212"/>
            <a:ext cx="292036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spc="565" dirty="0">
                <a:solidFill>
                  <a:srgbClr val="1A1A1A"/>
                </a:solidFill>
                <a:latin typeface="+mj-lt"/>
              </a:rPr>
              <a:t>Limitaciones:</a:t>
            </a:r>
            <a:endParaRPr sz="2800" dirty="0">
              <a:latin typeface="+mj-l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5775" y="1285874"/>
            <a:ext cx="790575" cy="38100"/>
          </a:xfrm>
          <a:custGeom>
            <a:avLst/>
            <a:gdLst/>
            <a:ahLst/>
            <a:cxnLst/>
            <a:rect l="l" t="t" r="r" b="b"/>
            <a:pathLst>
              <a:path w="790575" h="38100">
                <a:moveTo>
                  <a:pt x="790575" y="0"/>
                </a:moveTo>
                <a:lnTo>
                  <a:pt x="0" y="0"/>
                </a:lnTo>
                <a:lnTo>
                  <a:pt x="0" y="38100"/>
                </a:lnTo>
                <a:lnTo>
                  <a:pt x="790575" y="38100"/>
                </a:lnTo>
                <a:lnTo>
                  <a:pt x="790575" y="0"/>
                </a:lnTo>
                <a:close/>
              </a:path>
            </a:pathLst>
          </a:custGeom>
          <a:solidFill>
            <a:srgbClr val="3369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82600" y="1720682"/>
            <a:ext cx="1820545" cy="2205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345" dirty="0">
                <a:solidFill>
                  <a:srgbClr val="1A1A1A"/>
                </a:solidFill>
                <a:latin typeface="+mj-lt"/>
                <a:cs typeface="Times New Roman"/>
              </a:rPr>
              <a:t>Instrumento</a:t>
            </a:r>
            <a:endParaRPr sz="1350" dirty="0">
              <a:latin typeface="+mj-lt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11900" y="1796882"/>
            <a:ext cx="1384300" cy="2205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365" dirty="0">
                <a:solidFill>
                  <a:srgbClr val="1A1A1A"/>
                </a:solidFill>
                <a:cs typeface="Times New Roman"/>
              </a:rPr>
              <a:t>Muestra</a:t>
            </a:r>
            <a:endParaRPr sz="1350" dirty="0">
              <a:cs typeface="Times New Roman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485598" y="2201583"/>
            <a:ext cx="438150" cy="438150"/>
            <a:chOff x="476250" y="2114550"/>
            <a:chExt cx="438150" cy="438150"/>
          </a:xfrm>
        </p:grpSpPr>
        <p:sp>
          <p:nvSpPr>
            <p:cNvPr id="7" name="object 7"/>
            <p:cNvSpPr/>
            <p:nvPr/>
          </p:nvSpPr>
          <p:spPr>
            <a:xfrm>
              <a:off x="476250" y="2114550"/>
              <a:ext cx="438150" cy="438150"/>
            </a:xfrm>
            <a:custGeom>
              <a:avLst/>
              <a:gdLst/>
              <a:ahLst/>
              <a:cxnLst/>
              <a:rect l="l" t="t" r="r" b="b"/>
              <a:pathLst>
                <a:path w="438150" h="438150">
                  <a:moveTo>
                    <a:pt x="226247" y="0"/>
                  </a:moveTo>
                  <a:lnTo>
                    <a:pt x="211902" y="0"/>
                  </a:lnTo>
                  <a:lnTo>
                    <a:pt x="204743" y="355"/>
                  </a:lnTo>
                  <a:lnTo>
                    <a:pt x="162346" y="7353"/>
                  </a:lnTo>
                  <a:lnTo>
                    <a:pt x="122133" y="22491"/>
                  </a:lnTo>
                  <a:lnTo>
                    <a:pt x="85641" y="45173"/>
                  </a:lnTo>
                  <a:lnTo>
                    <a:pt x="54277" y="74549"/>
                  </a:lnTo>
                  <a:lnTo>
                    <a:pt x="29249" y="109474"/>
                  </a:lnTo>
                  <a:lnTo>
                    <a:pt x="11513" y="148615"/>
                  </a:lnTo>
                  <a:lnTo>
                    <a:pt x="1756" y="190461"/>
                  </a:lnTo>
                  <a:lnTo>
                    <a:pt x="0" y="211899"/>
                  </a:lnTo>
                  <a:lnTo>
                    <a:pt x="0" y="226250"/>
                  </a:lnTo>
                  <a:lnTo>
                    <a:pt x="5610" y="268859"/>
                  </a:lnTo>
                  <a:lnTo>
                    <a:pt x="19422" y="309537"/>
                  </a:lnTo>
                  <a:lnTo>
                    <a:pt x="40907" y="346748"/>
                  </a:lnTo>
                  <a:lnTo>
                    <a:pt x="69240" y="379056"/>
                  </a:lnTo>
                  <a:lnTo>
                    <a:pt x="103331" y="405218"/>
                  </a:lnTo>
                  <a:lnTo>
                    <a:pt x="141867" y="424218"/>
                  </a:lnTo>
                  <a:lnTo>
                    <a:pt x="183371" y="435343"/>
                  </a:lnTo>
                  <a:lnTo>
                    <a:pt x="211902" y="438150"/>
                  </a:lnTo>
                  <a:lnTo>
                    <a:pt x="226247" y="438150"/>
                  </a:lnTo>
                  <a:lnTo>
                    <a:pt x="268852" y="432536"/>
                  </a:lnTo>
                  <a:lnTo>
                    <a:pt x="309537" y="418731"/>
                  </a:lnTo>
                  <a:lnTo>
                    <a:pt x="346754" y="397243"/>
                  </a:lnTo>
                  <a:lnTo>
                    <a:pt x="379060" y="368909"/>
                  </a:lnTo>
                  <a:lnTo>
                    <a:pt x="405213" y="334822"/>
                  </a:lnTo>
                  <a:lnTo>
                    <a:pt x="424219" y="296278"/>
                  </a:lnTo>
                  <a:lnTo>
                    <a:pt x="435342" y="254774"/>
                  </a:lnTo>
                  <a:lnTo>
                    <a:pt x="438150" y="226250"/>
                  </a:lnTo>
                  <a:lnTo>
                    <a:pt x="438150" y="219075"/>
                  </a:lnTo>
                  <a:lnTo>
                    <a:pt x="438150" y="211899"/>
                  </a:lnTo>
                  <a:lnTo>
                    <a:pt x="432539" y="169291"/>
                  </a:lnTo>
                  <a:lnTo>
                    <a:pt x="418727" y="128612"/>
                  </a:lnTo>
                  <a:lnTo>
                    <a:pt x="397242" y="91389"/>
                  </a:lnTo>
                  <a:lnTo>
                    <a:pt x="368909" y="59093"/>
                  </a:lnTo>
                  <a:lnTo>
                    <a:pt x="334818" y="32931"/>
                  </a:lnTo>
                  <a:lnTo>
                    <a:pt x="296282" y="13931"/>
                  </a:lnTo>
                  <a:lnTo>
                    <a:pt x="254778" y="2806"/>
                  </a:lnTo>
                  <a:lnTo>
                    <a:pt x="233406" y="355"/>
                  </a:lnTo>
                  <a:lnTo>
                    <a:pt x="226247" y="0"/>
                  </a:lnTo>
                  <a:close/>
                </a:path>
              </a:pathLst>
            </a:custGeom>
            <a:solidFill>
              <a:srgbClr val="7D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1025" y="2219324"/>
              <a:ext cx="228600" cy="228600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1073150" y="2192218"/>
            <a:ext cx="1820545" cy="4762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0200"/>
              </a:lnSpc>
              <a:spcBef>
                <a:spcPts val="95"/>
              </a:spcBef>
            </a:pPr>
            <a:r>
              <a:rPr sz="1300" spc="70" dirty="0">
                <a:solidFill>
                  <a:srgbClr val="1A1A1A"/>
                </a:solidFill>
                <a:cs typeface="Times New Roman"/>
              </a:rPr>
              <a:t>No</a:t>
            </a:r>
            <a:r>
              <a:rPr sz="1300" spc="-10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300" spc="165" dirty="0">
                <a:solidFill>
                  <a:srgbClr val="1A1A1A"/>
                </a:solidFill>
                <a:cs typeface="Times New Roman"/>
              </a:rPr>
              <a:t>se</a:t>
            </a:r>
            <a:r>
              <a:rPr sz="1300" spc="-10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300" spc="65" dirty="0">
                <a:solidFill>
                  <a:srgbClr val="1A1A1A"/>
                </a:solidFill>
                <a:cs typeface="Times New Roman"/>
              </a:rPr>
              <a:t>realizó</a:t>
            </a:r>
            <a:r>
              <a:rPr sz="1300" spc="-10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300" spc="50" dirty="0">
                <a:solidFill>
                  <a:srgbClr val="1A1A1A"/>
                </a:solidFill>
                <a:cs typeface="Times New Roman"/>
              </a:rPr>
              <a:t>el</a:t>
            </a:r>
            <a:r>
              <a:rPr sz="1300" spc="-10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300" spc="85" dirty="0">
                <a:solidFill>
                  <a:srgbClr val="1A1A1A"/>
                </a:solidFill>
                <a:cs typeface="Times New Roman"/>
              </a:rPr>
              <a:t>análisis </a:t>
            </a:r>
            <a:r>
              <a:rPr sz="1300" spc="-310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300" spc="70" dirty="0">
                <a:solidFill>
                  <a:srgbClr val="1A1A1A"/>
                </a:solidFill>
                <a:cs typeface="Times New Roman"/>
              </a:rPr>
              <a:t>factorial</a:t>
            </a:r>
            <a:r>
              <a:rPr sz="1300" spc="-10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300" spc="75" dirty="0">
                <a:solidFill>
                  <a:srgbClr val="1A1A1A"/>
                </a:solidFill>
                <a:cs typeface="Times New Roman"/>
              </a:rPr>
              <a:t>confirmatorio</a:t>
            </a:r>
            <a:endParaRPr sz="1300" dirty="0">
              <a:cs typeface="Times New Roman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527621" y="3029899"/>
            <a:ext cx="438150" cy="438150"/>
            <a:chOff x="476250" y="2952750"/>
            <a:chExt cx="438150" cy="438150"/>
          </a:xfrm>
        </p:grpSpPr>
        <p:sp>
          <p:nvSpPr>
            <p:cNvPr id="11" name="object 11"/>
            <p:cNvSpPr/>
            <p:nvPr/>
          </p:nvSpPr>
          <p:spPr>
            <a:xfrm>
              <a:off x="476250" y="2952750"/>
              <a:ext cx="438150" cy="438150"/>
            </a:xfrm>
            <a:custGeom>
              <a:avLst/>
              <a:gdLst/>
              <a:ahLst/>
              <a:cxnLst/>
              <a:rect l="l" t="t" r="r" b="b"/>
              <a:pathLst>
                <a:path w="438150" h="438150">
                  <a:moveTo>
                    <a:pt x="226247" y="0"/>
                  </a:moveTo>
                  <a:lnTo>
                    <a:pt x="211902" y="0"/>
                  </a:lnTo>
                  <a:lnTo>
                    <a:pt x="204743" y="355"/>
                  </a:lnTo>
                  <a:lnTo>
                    <a:pt x="162346" y="7353"/>
                  </a:lnTo>
                  <a:lnTo>
                    <a:pt x="122133" y="22491"/>
                  </a:lnTo>
                  <a:lnTo>
                    <a:pt x="85641" y="45173"/>
                  </a:lnTo>
                  <a:lnTo>
                    <a:pt x="54277" y="74549"/>
                  </a:lnTo>
                  <a:lnTo>
                    <a:pt x="29249" y="109474"/>
                  </a:lnTo>
                  <a:lnTo>
                    <a:pt x="11513" y="148615"/>
                  </a:lnTo>
                  <a:lnTo>
                    <a:pt x="1756" y="190461"/>
                  </a:lnTo>
                  <a:lnTo>
                    <a:pt x="0" y="211899"/>
                  </a:lnTo>
                  <a:lnTo>
                    <a:pt x="0" y="226250"/>
                  </a:lnTo>
                  <a:lnTo>
                    <a:pt x="5610" y="268859"/>
                  </a:lnTo>
                  <a:lnTo>
                    <a:pt x="19422" y="309537"/>
                  </a:lnTo>
                  <a:lnTo>
                    <a:pt x="40907" y="346748"/>
                  </a:lnTo>
                  <a:lnTo>
                    <a:pt x="69240" y="379056"/>
                  </a:lnTo>
                  <a:lnTo>
                    <a:pt x="103331" y="405218"/>
                  </a:lnTo>
                  <a:lnTo>
                    <a:pt x="141867" y="424218"/>
                  </a:lnTo>
                  <a:lnTo>
                    <a:pt x="183371" y="435343"/>
                  </a:lnTo>
                  <a:lnTo>
                    <a:pt x="211902" y="438150"/>
                  </a:lnTo>
                  <a:lnTo>
                    <a:pt x="226247" y="438150"/>
                  </a:lnTo>
                  <a:lnTo>
                    <a:pt x="268852" y="432536"/>
                  </a:lnTo>
                  <a:lnTo>
                    <a:pt x="309537" y="418731"/>
                  </a:lnTo>
                  <a:lnTo>
                    <a:pt x="346754" y="397243"/>
                  </a:lnTo>
                  <a:lnTo>
                    <a:pt x="379060" y="368909"/>
                  </a:lnTo>
                  <a:lnTo>
                    <a:pt x="405213" y="334822"/>
                  </a:lnTo>
                  <a:lnTo>
                    <a:pt x="424219" y="296278"/>
                  </a:lnTo>
                  <a:lnTo>
                    <a:pt x="435342" y="254774"/>
                  </a:lnTo>
                  <a:lnTo>
                    <a:pt x="438150" y="226250"/>
                  </a:lnTo>
                  <a:lnTo>
                    <a:pt x="438150" y="219075"/>
                  </a:lnTo>
                  <a:lnTo>
                    <a:pt x="438150" y="211899"/>
                  </a:lnTo>
                  <a:lnTo>
                    <a:pt x="432539" y="169291"/>
                  </a:lnTo>
                  <a:lnTo>
                    <a:pt x="418727" y="128612"/>
                  </a:lnTo>
                  <a:lnTo>
                    <a:pt x="397242" y="91389"/>
                  </a:lnTo>
                  <a:lnTo>
                    <a:pt x="368909" y="59093"/>
                  </a:lnTo>
                  <a:lnTo>
                    <a:pt x="334818" y="32931"/>
                  </a:lnTo>
                  <a:lnTo>
                    <a:pt x="296282" y="13931"/>
                  </a:lnTo>
                  <a:lnTo>
                    <a:pt x="254778" y="2806"/>
                  </a:lnTo>
                  <a:lnTo>
                    <a:pt x="233406" y="355"/>
                  </a:lnTo>
                  <a:lnTo>
                    <a:pt x="226247" y="0"/>
                  </a:lnTo>
                  <a:close/>
                </a:path>
              </a:pathLst>
            </a:custGeom>
            <a:solidFill>
              <a:srgbClr val="7D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1025" y="3057524"/>
              <a:ext cx="228600" cy="228600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1073150" y="3030418"/>
            <a:ext cx="2055494" cy="4762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0200"/>
              </a:lnSpc>
              <a:spcBef>
                <a:spcPts val="95"/>
              </a:spcBef>
            </a:pPr>
            <a:r>
              <a:rPr sz="1300" spc="95" dirty="0">
                <a:solidFill>
                  <a:srgbClr val="1A1A1A"/>
                </a:solidFill>
                <a:cs typeface="Times New Roman"/>
              </a:rPr>
              <a:t>Autoaplicado/Respuesta  </a:t>
            </a:r>
            <a:r>
              <a:rPr sz="1300" spc="110" dirty="0">
                <a:solidFill>
                  <a:srgbClr val="1A1A1A"/>
                </a:solidFill>
                <a:cs typeface="Times New Roman"/>
              </a:rPr>
              <a:t>estudiantes</a:t>
            </a:r>
            <a:endParaRPr sz="1300" dirty="0">
              <a:cs typeface="Times New Roman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493712" y="3739511"/>
            <a:ext cx="438150" cy="438150"/>
            <a:chOff x="476250" y="3800475"/>
            <a:chExt cx="438150" cy="438150"/>
          </a:xfrm>
        </p:grpSpPr>
        <p:sp>
          <p:nvSpPr>
            <p:cNvPr id="15" name="object 15"/>
            <p:cNvSpPr/>
            <p:nvPr/>
          </p:nvSpPr>
          <p:spPr>
            <a:xfrm>
              <a:off x="476250" y="3800475"/>
              <a:ext cx="438150" cy="438150"/>
            </a:xfrm>
            <a:custGeom>
              <a:avLst/>
              <a:gdLst/>
              <a:ahLst/>
              <a:cxnLst/>
              <a:rect l="l" t="t" r="r" b="b"/>
              <a:pathLst>
                <a:path w="438150" h="438150">
                  <a:moveTo>
                    <a:pt x="226247" y="0"/>
                  </a:moveTo>
                  <a:lnTo>
                    <a:pt x="211902" y="0"/>
                  </a:lnTo>
                  <a:lnTo>
                    <a:pt x="204743" y="355"/>
                  </a:lnTo>
                  <a:lnTo>
                    <a:pt x="162346" y="7353"/>
                  </a:lnTo>
                  <a:lnTo>
                    <a:pt x="122133" y="22491"/>
                  </a:lnTo>
                  <a:lnTo>
                    <a:pt x="85641" y="45173"/>
                  </a:lnTo>
                  <a:lnTo>
                    <a:pt x="54277" y="74549"/>
                  </a:lnTo>
                  <a:lnTo>
                    <a:pt x="29249" y="109474"/>
                  </a:lnTo>
                  <a:lnTo>
                    <a:pt x="11513" y="148615"/>
                  </a:lnTo>
                  <a:lnTo>
                    <a:pt x="1756" y="190461"/>
                  </a:lnTo>
                  <a:lnTo>
                    <a:pt x="0" y="211899"/>
                  </a:lnTo>
                  <a:lnTo>
                    <a:pt x="0" y="226250"/>
                  </a:lnTo>
                  <a:lnTo>
                    <a:pt x="5610" y="268859"/>
                  </a:lnTo>
                  <a:lnTo>
                    <a:pt x="19422" y="309537"/>
                  </a:lnTo>
                  <a:lnTo>
                    <a:pt x="40907" y="346748"/>
                  </a:lnTo>
                  <a:lnTo>
                    <a:pt x="69240" y="379056"/>
                  </a:lnTo>
                  <a:lnTo>
                    <a:pt x="103331" y="405218"/>
                  </a:lnTo>
                  <a:lnTo>
                    <a:pt x="141867" y="424219"/>
                  </a:lnTo>
                  <a:lnTo>
                    <a:pt x="183371" y="435342"/>
                  </a:lnTo>
                  <a:lnTo>
                    <a:pt x="211902" y="438150"/>
                  </a:lnTo>
                  <a:lnTo>
                    <a:pt x="226247" y="438150"/>
                  </a:lnTo>
                  <a:lnTo>
                    <a:pt x="268852" y="432539"/>
                  </a:lnTo>
                  <a:lnTo>
                    <a:pt x="309537" y="418727"/>
                  </a:lnTo>
                  <a:lnTo>
                    <a:pt x="346754" y="397243"/>
                  </a:lnTo>
                  <a:lnTo>
                    <a:pt x="379060" y="368909"/>
                  </a:lnTo>
                  <a:lnTo>
                    <a:pt x="405213" y="334822"/>
                  </a:lnTo>
                  <a:lnTo>
                    <a:pt x="424219" y="296278"/>
                  </a:lnTo>
                  <a:lnTo>
                    <a:pt x="435342" y="254774"/>
                  </a:lnTo>
                  <a:lnTo>
                    <a:pt x="438150" y="226250"/>
                  </a:lnTo>
                  <a:lnTo>
                    <a:pt x="438150" y="219075"/>
                  </a:lnTo>
                  <a:lnTo>
                    <a:pt x="438150" y="211899"/>
                  </a:lnTo>
                  <a:lnTo>
                    <a:pt x="432539" y="169291"/>
                  </a:lnTo>
                  <a:lnTo>
                    <a:pt x="418727" y="128612"/>
                  </a:lnTo>
                  <a:lnTo>
                    <a:pt x="397242" y="91389"/>
                  </a:lnTo>
                  <a:lnTo>
                    <a:pt x="368909" y="59093"/>
                  </a:lnTo>
                  <a:lnTo>
                    <a:pt x="334818" y="32931"/>
                  </a:lnTo>
                  <a:lnTo>
                    <a:pt x="296282" y="13931"/>
                  </a:lnTo>
                  <a:lnTo>
                    <a:pt x="254778" y="2806"/>
                  </a:lnTo>
                  <a:lnTo>
                    <a:pt x="233406" y="355"/>
                  </a:lnTo>
                  <a:lnTo>
                    <a:pt x="226247" y="0"/>
                  </a:lnTo>
                  <a:close/>
                </a:path>
              </a:pathLst>
            </a:custGeom>
            <a:solidFill>
              <a:srgbClr val="7D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1025" y="3905249"/>
              <a:ext cx="228600" cy="228600"/>
            </a:xfrm>
            <a:prstGeom prst="rect">
              <a:avLst/>
            </a:prstGeom>
          </p:spPr>
        </p:pic>
      </p:grpSp>
      <p:sp>
        <p:nvSpPr>
          <p:cNvPr id="17" name="object 17"/>
          <p:cNvSpPr txBox="1"/>
          <p:nvPr/>
        </p:nvSpPr>
        <p:spPr>
          <a:xfrm>
            <a:off x="1073150" y="3916957"/>
            <a:ext cx="1670050" cy="213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spc="80" dirty="0">
                <a:solidFill>
                  <a:srgbClr val="1A1A1A"/>
                </a:solidFill>
                <a:cs typeface="Times New Roman"/>
              </a:rPr>
              <a:t>Deseabilidad</a:t>
            </a:r>
            <a:r>
              <a:rPr sz="1300" spc="-50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300" spc="85" dirty="0">
                <a:solidFill>
                  <a:srgbClr val="1A1A1A"/>
                </a:solidFill>
                <a:cs typeface="Times New Roman"/>
              </a:rPr>
              <a:t>social</a:t>
            </a:r>
            <a:endParaRPr sz="1300" dirty="0">
              <a:cs typeface="Times New Roman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6311900" y="2236530"/>
            <a:ext cx="438150" cy="438150"/>
            <a:chOff x="6315075" y="2228850"/>
            <a:chExt cx="438150" cy="438150"/>
          </a:xfrm>
        </p:grpSpPr>
        <p:sp>
          <p:nvSpPr>
            <p:cNvPr id="19" name="object 19"/>
            <p:cNvSpPr/>
            <p:nvPr/>
          </p:nvSpPr>
          <p:spPr>
            <a:xfrm>
              <a:off x="6315075" y="2228850"/>
              <a:ext cx="438150" cy="438150"/>
            </a:xfrm>
            <a:custGeom>
              <a:avLst/>
              <a:gdLst/>
              <a:ahLst/>
              <a:cxnLst/>
              <a:rect l="l" t="t" r="r" b="b"/>
              <a:pathLst>
                <a:path w="438150" h="438150">
                  <a:moveTo>
                    <a:pt x="226250" y="0"/>
                  </a:moveTo>
                  <a:lnTo>
                    <a:pt x="211899" y="0"/>
                  </a:lnTo>
                  <a:lnTo>
                    <a:pt x="204736" y="355"/>
                  </a:lnTo>
                  <a:lnTo>
                    <a:pt x="162344" y="7353"/>
                  </a:lnTo>
                  <a:lnTo>
                    <a:pt x="122135" y="22491"/>
                  </a:lnTo>
                  <a:lnTo>
                    <a:pt x="85636" y="45173"/>
                  </a:lnTo>
                  <a:lnTo>
                    <a:pt x="54279" y="74549"/>
                  </a:lnTo>
                  <a:lnTo>
                    <a:pt x="29248" y="109474"/>
                  </a:lnTo>
                  <a:lnTo>
                    <a:pt x="11518" y="148615"/>
                  </a:lnTo>
                  <a:lnTo>
                    <a:pt x="1752" y="190461"/>
                  </a:lnTo>
                  <a:lnTo>
                    <a:pt x="0" y="211899"/>
                  </a:lnTo>
                  <a:lnTo>
                    <a:pt x="0" y="226250"/>
                  </a:lnTo>
                  <a:lnTo>
                    <a:pt x="5613" y="268859"/>
                  </a:lnTo>
                  <a:lnTo>
                    <a:pt x="19418" y="309537"/>
                  </a:lnTo>
                  <a:lnTo>
                    <a:pt x="40906" y="346748"/>
                  </a:lnTo>
                  <a:lnTo>
                    <a:pt x="69240" y="379056"/>
                  </a:lnTo>
                  <a:lnTo>
                    <a:pt x="103327" y="405218"/>
                  </a:lnTo>
                  <a:lnTo>
                    <a:pt x="141871" y="424218"/>
                  </a:lnTo>
                  <a:lnTo>
                    <a:pt x="183375" y="435343"/>
                  </a:lnTo>
                  <a:lnTo>
                    <a:pt x="211899" y="438150"/>
                  </a:lnTo>
                  <a:lnTo>
                    <a:pt x="226250" y="438150"/>
                  </a:lnTo>
                  <a:lnTo>
                    <a:pt x="268859" y="432536"/>
                  </a:lnTo>
                  <a:lnTo>
                    <a:pt x="309537" y="418731"/>
                  </a:lnTo>
                  <a:lnTo>
                    <a:pt x="346748" y="397243"/>
                  </a:lnTo>
                  <a:lnTo>
                    <a:pt x="379056" y="368909"/>
                  </a:lnTo>
                  <a:lnTo>
                    <a:pt x="405218" y="334822"/>
                  </a:lnTo>
                  <a:lnTo>
                    <a:pt x="424218" y="296278"/>
                  </a:lnTo>
                  <a:lnTo>
                    <a:pt x="435343" y="254774"/>
                  </a:lnTo>
                  <a:lnTo>
                    <a:pt x="438150" y="226250"/>
                  </a:lnTo>
                  <a:lnTo>
                    <a:pt x="438150" y="219075"/>
                  </a:lnTo>
                  <a:lnTo>
                    <a:pt x="438150" y="211899"/>
                  </a:lnTo>
                  <a:lnTo>
                    <a:pt x="432536" y="169291"/>
                  </a:lnTo>
                  <a:lnTo>
                    <a:pt x="418731" y="128612"/>
                  </a:lnTo>
                  <a:lnTo>
                    <a:pt x="397243" y="91389"/>
                  </a:lnTo>
                  <a:lnTo>
                    <a:pt x="368909" y="59093"/>
                  </a:lnTo>
                  <a:lnTo>
                    <a:pt x="334822" y="32931"/>
                  </a:lnTo>
                  <a:lnTo>
                    <a:pt x="296278" y="13931"/>
                  </a:lnTo>
                  <a:lnTo>
                    <a:pt x="254774" y="2806"/>
                  </a:lnTo>
                  <a:lnTo>
                    <a:pt x="233413" y="355"/>
                  </a:lnTo>
                  <a:lnTo>
                    <a:pt x="226250" y="0"/>
                  </a:lnTo>
                  <a:close/>
                </a:path>
              </a:pathLst>
            </a:custGeom>
            <a:solidFill>
              <a:srgbClr val="7D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422453" y="2333624"/>
              <a:ext cx="223393" cy="228600"/>
            </a:xfrm>
            <a:prstGeom prst="rect">
              <a:avLst/>
            </a:prstGeom>
          </p:spPr>
        </p:pic>
      </p:grpSp>
      <p:sp>
        <p:nvSpPr>
          <p:cNvPr id="21" name="object 21"/>
          <p:cNvSpPr txBox="1"/>
          <p:nvPr/>
        </p:nvSpPr>
        <p:spPr>
          <a:xfrm>
            <a:off x="6902921" y="2190716"/>
            <a:ext cx="1834514" cy="4762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0200"/>
              </a:lnSpc>
              <a:spcBef>
                <a:spcPts val="95"/>
              </a:spcBef>
            </a:pPr>
            <a:r>
              <a:rPr sz="1300" spc="100" dirty="0">
                <a:solidFill>
                  <a:srgbClr val="1A1A1A"/>
                </a:solidFill>
                <a:cs typeface="Times New Roman"/>
              </a:rPr>
              <a:t>Muestra</a:t>
            </a:r>
            <a:r>
              <a:rPr sz="1300" spc="-20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300" spc="75" dirty="0">
                <a:solidFill>
                  <a:srgbClr val="1A1A1A"/>
                </a:solidFill>
                <a:cs typeface="Times New Roman"/>
              </a:rPr>
              <a:t>Probabilística</a:t>
            </a:r>
            <a:r>
              <a:rPr sz="1300" spc="-20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300" spc="-65" dirty="0">
                <a:solidFill>
                  <a:srgbClr val="1A1A1A"/>
                </a:solidFill>
                <a:cs typeface="Times New Roman"/>
              </a:rPr>
              <a:t>- </a:t>
            </a:r>
            <a:r>
              <a:rPr sz="1300" spc="-310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300" spc="70" dirty="0">
                <a:solidFill>
                  <a:srgbClr val="1A1A1A"/>
                </a:solidFill>
                <a:cs typeface="Times New Roman"/>
              </a:rPr>
              <a:t>No</a:t>
            </a:r>
            <a:r>
              <a:rPr sz="1300" spc="-5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300" spc="75" dirty="0">
                <a:solidFill>
                  <a:srgbClr val="1A1A1A"/>
                </a:solidFill>
                <a:cs typeface="Times New Roman"/>
              </a:rPr>
              <a:t>probabilística</a:t>
            </a:r>
            <a:endParaRPr sz="1300" dirty="0">
              <a:cs typeface="Times New Roman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6317896" y="3049485"/>
            <a:ext cx="438150" cy="438150"/>
            <a:chOff x="6315075" y="3067050"/>
            <a:chExt cx="438150" cy="438150"/>
          </a:xfrm>
        </p:grpSpPr>
        <p:sp>
          <p:nvSpPr>
            <p:cNvPr id="23" name="object 23"/>
            <p:cNvSpPr/>
            <p:nvPr/>
          </p:nvSpPr>
          <p:spPr>
            <a:xfrm>
              <a:off x="6315075" y="3067050"/>
              <a:ext cx="438150" cy="438150"/>
            </a:xfrm>
            <a:custGeom>
              <a:avLst/>
              <a:gdLst/>
              <a:ahLst/>
              <a:cxnLst/>
              <a:rect l="l" t="t" r="r" b="b"/>
              <a:pathLst>
                <a:path w="438150" h="438150">
                  <a:moveTo>
                    <a:pt x="226250" y="0"/>
                  </a:moveTo>
                  <a:lnTo>
                    <a:pt x="211899" y="0"/>
                  </a:lnTo>
                  <a:lnTo>
                    <a:pt x="204736" y="355"/>
                  </a:lnTo>
                  <a:lnTo>
                    <a:pt x="162344" y="7353"/>
                  </a:lnTo>
                  <a:lnTo>
                    <a:pt x="122135" y="22491"/>
                  </a:lnTo>
                  <a:lnTo>
                    <a:pt x="85636" y="45173"/>
                  </a:lnTo>
                  <a:lnTo>
                    <a:pt x="54279" y="74549"/>
                  </a:lnTo>
                  <a:lnTo>
                    <a:pt x="29248" y="109474"/>
                  </a:lnTo>
                  <a:lnTo>
                    <a:pt x="11518" y="148615"/>
                  </a:lnTo>
                  <a:lnTo>
                    <a:pt x="1752" y="190461"/>
                  </a:lnTo>
                  <a:lnTo>
                    <a:pt x="0" y="211899"/>
                  </a:lnTo>
                  <a:lnTo>
                    <a:pt x="0" y="226250"/>
                  </a:lnTo>
                  <a:lnTo>
                    <a:pt x="5613" y="268859"/>
                  </a:lnTo>
                  <a:lnTo>
                    <a:pt x="19418" y="309537"/>
                  </a:lnTo>
                  <a:lnTo>
                    <a:pt x="40906" y="346748"/>
                  </a:lnTo>
                  <a:lnTo>
                    <a:pt x="69240" y="379056"/>
                  </a:lnTo>
                  <a:lnTo>
                    <a:pt x="103327" y="405218"/>
                  </a:lnTo>
                  <a:lnTo>
                    <a:pt x="141871" y="424218"/>
                  </a:lnTo>
                  <a:lnTo>
                    <a:pt x="183375" y="435343"/>
                  </a:lnTo>
                  <a:lnTo>
                    <a:pt x="211899" y="438150"/>
                  </a:lnTo>
                  <a:lnTo>
                    <a:pt x="226250" y="438150"/>
                  </a:lnTo>
                  <a:lnTo>
                    <a:pt x="268859" y="432536"/>
                  </a:lnTo>
                  <a:lnTo>
                    <a:pt x="309537" y="418731"/>
                  </a:lnTo>
                  <a:lnTo>
                    <a:pt x="346748" y="397243"/>
                  </a:lnTo>
                  <a:lnTo>
                    <a:pt x="379056" y="368909"/>
                  </a:lnTo>
                  <a:lnTo>
                    <a:pt x="405218" y="334822"/>
                  </a:lnTo>
                  <a:lnTo>
                    <a:pt x="424218" y="296278"/>
                  </a:lnTo>
                  <a:lnTo>
                    <a:pt x="435343" y="254774"/>
                  </a:lnTo>
                  <a:lnTo>
                    <a:pt x="438150" y="226250"/>
                  </a:lnTo>
                  <a:lnTo>
                    <a:pt x="438150" y="219075"/>
                  </a:lnTo>
                  <a:lnTo>
                    <a:pt x="438150" y="211899"/>
                  </a:lnTo>
                  <a:lnTo>
                    <a:pt x="432536" y="169291"/>
                  </a:lnTo>
                  <a:lnTo>
                    <a:pt x="418731" y="128612"/>
                  </a:lnTo>
                  <a:lnTo>
                    <a:pt x="397243" y="91389"/>
                  </a:lnTo>
                  <a:lnTo>
                    <a:pt x="368909" y="59093"/>
                  </a:lnTo>
                  <a:lnTo>
                    <a:pt x="334822" y="32931"/>
                  </a:lnTo>
                  <a:lnTo>
                    <a:pt x="296278" y="13931"/>
                  </a:lnTo>
                  <a:lnTo>
                    <a:pt x="254774" y="2806"/>
                  </a:lnTo>
                  <a:lnTo>
                    <a:pt x="233413" y="355"/>
                  </a:lnTo>
                  <a:lnTo>
                    <a:pt x="226250" y="0"/>
                  </a:lnTo>
                  <a:close/>
                </a:path>
              </a:pathLst>
            </a:custGeom>
            <a:solidFill>
              <a:srgbClr val="7D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422453" y="3171824"/>
              <a:ext cx="223393" cy="228600"/>
            </a:xfrm>
            <a:prstGeom prst="rect">
              <a:avLst/>
            </a:prstGeom>
          </p:spPr>
        </p:pic>
      </p:grpSp>
      <p:sp>
        <p:nvSpPr>
          <p:cNvPr id="25" name="object 25"/>
          <p:cNvSpPr txBox="1"/>
          <p:nvPr/>
        </p:nvSpPr>
        <p:spPr>
          <a:xfrm>
            <a:off x="6928321" y="3033853"/>
            <a:ext cx="2718599" cy="4762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0200"/>
              </a:lnSpc>
              <a:spcBef>
                <a:spcPts val="95"/>
              </a:spcBef>
            </a:pPr>
            <a:r>
              <a:rPr sz="1300" spc="45" dirty="0">
                <a:solidFill>
                  <a:srgbClr val="1A1A1A"/>
                </a:solidFill>
                <a:cs typeface="Times New Roman"/>
              </a:rPr>
              <a:t>La</a:t>
            </a:r>
            <a:r>
              <a:rPr sz="1300" spc="-15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300" spc="120" dirty="0">
                <a:solidFill>
                  <a:srgbClr val="1A1A1A"/>
                </a:solidFill>
                <a:cs typeface="Times New Roman"/>
              </a:rPr>
              <a:t>muestra</a:t>
            </a:r>
            <a:r>
              <a:rPr sz="1300" spc="-10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300" spc="95" dirty="0">
                <a:solidFill>
                  <a:srgbClr val="1A1A1A"/>
                </a:solidFill>
                <a:cs typeface="Times New Roman"/>
              </a:rPr>
              <a:t>sólo</a:t>
            </a:r>
            <a:r>
              <a:rPr sz="1300" spc="-15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300" spc="110" dirty="0">
                <a:solidFill>
                  <a:srgbClr val="1A1A1A"/>
                </a:solidFill>
                <a:cs typeface="Times New Roman"/>
              </a:rPr>
              <a:t>pertenece </a:t>
            </a:r>
            <a:r>
              <a:rPr sz="1300" spc="-310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300" spc="155" dirty="0">
                <a:solidFill>
                  <a:srgbClr val="1A1A1A"/>
                </a:solidFill>
                <a:cs typeface="Times New Roman"/>
              </a:rPr>
              <a:t>a </a:t>
            </a:r>
            <a:r>
              <a:rPr sz="1300" spc="114" dirty="0">
                <a:solidFill>
                  <a:srgbClr val="1A1A1A"/>
                </a:solidFill>
                <a:cs typeface="Times New Roman"/>
              </a:rPr>
              <a:t>una </a:t>
            </a:r>
            <a:r>
              <a:rPr sz="1300" spc="70" dirty="0">
                <a:solidFill>
                  <a:srgbClr val="1A1A1A"/>
                </a:solidFill>
                <a:cs typeface="Times New Roman"/>
              </a:rPr>
              <a:t>institución </a:t>
            </a:r>
            <a:r>
              <a:rPr sz="1300" spc="125" dirty="0">
                <a:solidFill>
                  <a:srgbClr val="1A1A1A"/>
                </a:solidFill>
                <a:cs typeface="Times New Roman"/>
              </a:rPr>
              <a:t>de </a:t>
            </a:r>
            <a:r>
              <a:rPr sz="1300" spc="130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300" spc="105" dirty="0">
                <a:solidFill>
                  <a:srgbClr val="1A1A1A"/>
                </a:solidFill>
                <a:cs typeface="Times New Roman"/>
              </a:rPr>
              <a:t>educación</a:t>
            </a:r>
            <a:r>
              <a:rPr sz="1300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300" spc="80" dirty="0">
                <a:solidFill>
                  <a:srgbClr val="1A1A1A"/>
                </a:solidFill>
                <a:cs typeface="Times New Roman"/>
              </a:rPr>
              <a:t>superior</a:t>
            </a:r>
            <a:endParaRPr sz="1300" dirty="0">
              <a:cs typeface="Times New Roman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6361860" y="3804642"/>
            <a:ext cx="438150" cy="438150"/>
            <a:chOff x="6315075" y="4162425"/>
            <a:chExt cx="438150" cy="438150"/>
          </a:xfrm>
        </p:grpSpPr>
        <p:sp>
          <p:nvSpPr>
            <p:cNvPr id="27" name="object 27"/>
            <p:cNvSpPr/>
            <p:nvPr/>
          </p:nvSpPr>
          <p:spPr>
            <a:xfrm>
              <a:off x="6315075" y="4162425"/>
              <a:ext cx="438150" cy="438150"/>
            </a:xfrm>
            <a:custGeom>
              <a:avLst/>
              <a:gdLst/>
              <a:ahLst/>
              <a:cxnLst/>
              <a:rect l="l" t="t" r="r" b="b"/>
              <a:pathLst>
                <a:path w="438150" h="438150">
                  <a:moveTo>
                    <a:pt x="226250" y="0"/>
                  </a:moveTo>
                  <a:lnTo>
                    <a:pt x="211899" y="0"/>
                  </a:lnTo>
                  <a:lnTo>
                    <a:pt x="204736" y="355"/>
                  </a:lnTo>
                  <a:lnTo>
                    <a:pt x="162344" y="7353"/>
                  </a:lnTo>
                  <a:lnTo>
                    <a:pt x="122135" y="22479"/>
                  </a:lnTo>
                  <a:lnTo>
                    <a:pt x="85636" y="45173"/>
                  </a:lnTo>
                  <a:lnTo>
                    <a:pt x="54279" y="74547"/>
                  </a:lnTo>
                  <a:lnTo>
                    <a:pt x="29248" y="109477"/>
                  </a:lnTo>
                  <a:lnTo>
                    <a:pt x="11518" y="148615"/>
                  </a:lnTo>
                  <a:lnTo>
                    <a:pt x="1752" y="190460"/>
                  </a:lnTo>
                  <a:lnTo>
                    <a:pt x="0" y="211902"/>
                  </a:lnTo>
                  <a:lnTo>
                    <a:pt x="0" y="226247"/>
                  </a:lnTo>
                  <a:lnTo>
                    <a:pt x="5613" y="268852"/>
                  </a:lnTo>
                  <a:lnTo>
                    <a:pt x="19418" y="309537"/>
                  </a:lnTo>
                  <a:lnTo>
                    <a:pt x="40906" y="346749"/>
                  </a:lnTo>
                  <a:lnTo>
                    <a:pt x="69240" y="379055"/>
                  </a:lnTo>
                  <a:lnTo>
                    <a:pt x="103327" y="405213"/>
                  </a:lnTo>
                  <a:lnTo>
                    <a:pt x="141871" y="424219"/>
                  </a:lnTo>
                  <a:lnTo>
                    <a:pt x="183375" y="435342"/>
                  </a:lnTo>
                  <a:lnTo>
                    <a:pt x="211899" y="438150"/>
                  </a:lnTo>
                  <a:lnTo>
                    <a:pt x="226250" y="438150"/>
                  </a:lnTo>
                  <a:lnTo>
                    <a:pt x="268859" y="432539"/>
                  </a:lnTo>
                  <a:lnTo>
                    <a:pt x="309537" y="418727"/>
                  </a:lnTo>
                  <a:lnTo>
                    <a:pt x="346748" y="397242"/>
                  </a:lnTo>
                  <a:lnTo>
                    <a:pt x="379056" y="368909"/>
                  </a:lnTo>
                  <a:lnTo>
                    <a:pt x="405218" y="334818"/>
                  </a:lnTo>
                  <a:lnTo>
                    <a:pt x="424218" y="296282"/>
                  </a:lnTo>
                  <a:lnTo>
                    <a:pt x="435343" y="254778"/>
                  </a:lnTo>
                  <a:lnTo>
                    <a:pt x="438150" y="226247"/>
                  </a:lnTo>
                  <a:lnTo>
                    <a:pt x="438150" y="219075"/>
                  </a:lnTo>
                  <a:lnTo>
                    <a:pt x="438150" y="211902"/>
                  </a:lnTo>
                  <a:lnTo>
                    <a:pt x="432536" y="169297"/>
                  </a:lnTo>
                  <a:lnTo>
                    <a:pt x="418731" y="128607"/>
                  </a:lnTo>
                  <a:lnTo>
                    <a:pt x="397243" y="91395"/>
                  </a:lnTo>
                  <a:lnTo>
                    <a:pt x="368909" y="59089"/>
                  </a:lnTo>
                  <a:lnTo>
                    <a:pt x="334822" y="32931"/>
                  </a:lnTo>
                  <a:lnTo>
                    <a:pt x="296278" y="13931"/>
                  </a:lnTo>
                  <a:lnTo>
                    <a:pt x="254774" y="2806"/>
                  </a:lnTo>
                  <a:lnTo>
                    <a:pt x="233413" y="355"/>
                  </a:lnTo>
                  <a:lnTo>
                    <a:pt x="226250" y="0"/>
                  </a:lnTo>
                  <a:close/>
                </a:path>
              </a:pathLst>
            </a:custGeom>
            <a:solidFill>
              <a:srgbClr val="7D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22453" y="4267199"/>
              <a:ext cx="223393" cy="228600"/>
            </a:xfrm>
            <a:prstGeom prst="rect">
              <a:avLst/>
            </a:prstGeom>
          </p:spPr>
        </p:pic>
      </p:grpSp>
      <p:sp>
        <p:nvSpPr>
          <p:cNvPr id="29" name="object 29"/>
          <p:cNvSpPr txBox="1"/>
          <p:nvPr/>
        </p:nvSpPr>
        <p:spPr>
          <a:xfrm>
            <a:off x="6928320" y="3928245"/>
            <a:ext cx="2596679" cy="4762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0200"/>
              </a:lnSpc>
              <a:spcBef>
                <a:spcPts val="95"/>
              </a:spcBef>
            </a:pPr>
            <a:r>
              <a:rPr sz="1300" spc="75" dirty="0">
                <a:solidFill>
                  <a:srgbClr val="1A1A1A"/>
                </a:solidFill>
                <a:cs typeface="Times New Roman"/>
              </a:rPr>
              <a:t>Falta</a:t>
            </a:r>
            <a:r>
              <a:rPr sz="1300" spc="-20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300" spc="125" dirty="0">
                <a:solidFill>
                  <a:srgbClr val="1A1A1A"/>
                </a:solidFill>
                <a:cs typeface="Times New Roman"/>
              </a:rPr>
              <a:t>de</a:t>
            </a:r>
            <a:r>
              <a:rPr sz="1300" spc="-15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300" spc="65" dirty="0">
                <a:solidFill>
                  <a:srgbClr val="1A1A1A"/>
                </a:solidFill>
                <a:cs typeface="Times New Roman"/>
              </a:rPr>
              <a:t>incentivo</a:t>
            </a:r>
            <a:r>
              <a:rPr sz="1300" spc="-15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300" spc="110" dirty="0">
                <a:solidFill>
                  <a:srgbClr val="1A1A1A"/>
                </a:solidFill>
                <a:cs typeface="Times New Roman"/>
              </a:rPr>
              <a:t>para </a:t>
            </a:r>
            <a:r>
              <a:rPr sz="1300" spc="-310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300" spc="70" dirty="0">
                <a:solidFill>
                  <a:srgbClr val="1A1A1A"/>
                </a:solidFill>
                <a:cs typeface="Times New Roman"/>
              </a:rPr>
              <a:t>participar</a:t>
            </a:r>
            <a:r>
              <a:rPr sz="1300" spc="-15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300" spc="114" dirty="0">
                <a:solidFill>
                  <a:srgbClr val="1A1A1A"/>
                </a:solidFill>
                <a:cs typeface="Times New Roman"/>
              </a:rPr>
              <a:t>en</a:t>
            </a:r>
            <a:r>
              <a:rPr sz="1300" spc="-10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300" spc="125" dirty="0">
                <a:solidFill>
                  <a:srgbClr val="1A1A1A"/>
                </a:solidFill>
                <a:cs typeface="Times New Roman"/>
              </a:rPr>
              <a:t>procesos </a:t>
            </a:r>
            <a:r>
              <a:rPr sz="1300" spc="-315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300" spc="75" dirty="0">
                <a:solidFill>
                  <a:srgbClr val="1A1A1A"/>
                </a:solidFill>
                <a:cs typeface="Times New Roman"/>
              </a:rPr>
              <a:t>investigativos</a:t>
            </a:r>
            <a:endParaRPr sz="1300" dirty="0"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382125" y="5115991"/>
            <a:ext cx="264795" cy="248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89"/>
              </a:lnSpc>
            </a:pPr>
            <a:fld id="{81D60167-4931-47E6-BA6A-407CBD079E47}" type="slidenum">
              <a:rPr sz="1500" b="1" spc="-130" dirty="0">
                <a:solidFill>
                  <a:srgbClr val="323232"/>
                </a:solidFill>
                <a:latin typeface="Roboto Bk"/>
                <a:cs typeface="Roboto Bk"/>
              </a:rPr>
              <a:t>13</a:t>
            </a:fld>
            <a:endParaRPr sz="1500">
              <a:latin typeface="Roboto Bk"/>
              <a:cs typeface="Roboto Bk"/>
            </a:endParaRPr>
          </a:p>
        </p:txBody>
      </p:sp>
      <p:pic>
        <p:nvPicPr>
          <p:cNvPr id="31" name="Imagen 30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D27A4425-2B33-EADE-2598-7C8C0D4A036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557" y="-2408"/>
            <a:ext cx="3793976" cy="8652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753600" cy="1619250"/>
          </a:xfrm>
          <a:custGeom>
            <a:avLst/>
            <a:gdLst/>
            <a:ahLst/>
            <a:cxnLst/>
            <a:rect l="l" t="t" r="r" b="b"/>
            <a:pathLst>
              <a:path w="9753600" h="1619250">
                <a:moveTo>
                  <a:pt x="9753600" y="0"/>
                </a:moveTo>
                <a:lnTo>
                  <a:pt x="0" y="0"/>
                </a:lnTo>
                <a:lnTo>
                  <a:pt x="0" y="1619250"/>
                </a:lnTo>
                <a:lnTo>
                  <a:pt x="9753600" y="1619250"/>
                </a:lnTo>
                <a:lnTo>
                  <a:pt x="9753600" y="0"/>
                </a:lnTo>
                <a:close/>
              </a:path>
            </a:pathLst>
          </a:custGeom>
          <a:solidFill>
            <a:srgbClr val="3C61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20700" y="407348"/>
            <a:ext cx="3694429" cy="5734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600" spc="285" dirty="0"/>
              <a:t>Agradecimientos</a:t>
            </a:r>
            <a:endParaRPr sz="360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0025" y="2371725"/>
            <a:ext cx="95250" cy="9525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444500" y="2189388"/>
            <a:ext cx="8705215" cy="113982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sz="2300" spc="65" dirty="0">
                <a:solidFill>
                  <a:srgbClr val="1A1A1A"/>
                </a:solidFill>
                <a:latin typeface="Times New Roman"/>
                <a:cs typeface="Times New Roman"/>
              </a:rPr>
              <a:t>Centro</a:t>
            </a:r>
            <a:r>
              <a:rPr sz="2300" spc="-15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2300" spc="145" dirty="0">
                <a:solidFill>
                  <a:srgbClr val="1A1A1A"/>
                </a:solidFill>
                <a:latin typeface="Times New Roman"/>
                <a:cs typeface="Times New Roman"/>
              </a:rPr>
              <a:t>de</a:t>
            </a:r>
            <a:r>
              <a:rPr sz="2300" spc="-15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2300" spc="60" dirty="0">
                <a:solidFill>
                  <a:srgbClr val="1A1A1A"/>
                </a:solidFill>
                <a:latin typeface="Times New Roman"/>
                <a:cs typeface="Times New Roman"/>
              </a:rPr>
              <a:t>Innovación</a:t>
            </a:r>
            <a:r>
              <a:rPr sz="2300" spc="-15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2300" spc="80" dirty="0">
                <a:solidFill>
                  <a:srgbClr val="1A1A1A"/>
                </a:solidFill>
                <a:latin typeface="Times New Roman"/>
                <a:cs typeface="Times New Roman"/>
              </a:rPr>
              <a:t>Docente.</a:t>
            </a:r>
            <a:r>
              <a:rPr sz="2300" spc="-15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2300" spc="45" dirty="0">
                <a:solidFill>
                  <a:srgbClr val="1A1A1A"/>
                </a:solidFill>
                <a:latin typeface="Times New Roman"/>
                <a:cs typeface="Times New Roman"/>
              </a:rPr>
              <a:t>Universidad</a:t>
            </a:r>
            <a:r>
              <a:rPr sz="2300" spc="-15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2300" spc="65" dirty="0">
                <a:solidFill>
                  <a:srgbClr val="1A1A1A"/>
                </a:solidFill>
                <a:latin typeface="Times New Roman"/>
                <a:cs typeface="Times New Roman"/>
              </a:rPr>
              <a:t>del</a:t>
            </a:r>
            <a:r>
              <a:rPr sz="2300" spc="-15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2300" spc="50" dirty="0">
                <a:solidFill>
                  <a:srgbClr val="1A1A1A"/>
                </a:solidFill>
                <a:latin typeface="Times New Roman"/>
                <a:cs typeface="Times New Roman"/>
              </a:rPr>
              <a:t>Desarrollo</a:t>
            </a:r>
            <a:endParaRPr sz="2300">
              <a:latin typeface="Times New Roman"/>
              <a:cs typeface="Times New Roman"/>
            </a:endParaRPr>
          </a:p>
          <a:p>
            <a:pPr marL="12700" marR="5080">
              <a:lnSpc>
                <a:spcPct val="106000"/>
              </a:lnSpc>
            </a:pPr>
            <a:r>
              <a:rPr sz="2300" spc="65" dirty="0">
                <a:solidFill>
                  <a:srgbClr val="1A1A1A"/>
                </a:solidFill>
                <a:latin typeface="Times New Roman"/>
                <a:cs typeface="Times New Roman"/>
              </a:rPr>
              <a:t>Agencia</a:t>
            </a:r>
            <a:r>
              <a:rPr sz="2300" spc="-15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2300" spc="65" dirty="0">
                <a:solidFill>
                  <a:srgbClr val="1A1A1A"/>
                </a:solidFill>
                <a:latin typeface="Times New Roman"/>
                <a:cs typeface="Times New Roman"/>
              </a:rPr>
              <a:t>Nacional</a:t>
            </a:r>
            <a:r>
              <a:rPr sz="2300" spc="-15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2300" spc="145" dirty="0">
                <a:solidFill>
                  <a:srgbClr val="1A1A1A"/>
                </a:solidFill>
                <a:latin typeface="Times New Roman"/>
                <a:cs typeface="Times New Roman"/>
              </a:rPr>
              <a:t>de</a:t>
            </a:r>
            <a:r>
              <a:rPr sz="2300" spc="-10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2300" spc="70" dirty="0">
                <a:solidFill>
                  <a:srgbClr val="1A1A1A"/>
                </a:solidFill>
                <a:latin typeface="Times New Roman"/>
                <a:cs typeface="Times New Roman"/>
              </a:rPr>
              <a:t>Investigación</a:t>
            </a:r>
            <a:r>
              <a:rPr sz="2300" spc="-15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2300" spc="-80" dirty="0">
                <a:solidFill>
                  <a:srgbClr val="1A1A1A"/>
                </a:solidFill>
                <a:latin typeface="Times New Roman"/>
                <a:cs typeface="Times New Roman"/>
              </a:rPr>
              <a:t>(ANID).</a:t>
            </a:r>
            <a:r>
              <a:rPr sz="2300" spc="-10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2300" spc="100" dirty="0">
                <a:solidFill>
                  <a:srgbClr val="1A1A1A"/>
                </a:solidFill>
                <a:latin typeface="Times New Roman"/>
                <a:cs typeface="Times New Roman"/>
              </a:rPr>
              <a:t>Beca</a:t>
            </a:r>
            <a:r>
              <a:rPr sz="2300" spc="-15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2300" spc="85" dirty="0">
                <a:solidFill>
                  <a:srgbClr val="1A1A1A"/>
                </a:solidFill>
                <a:latin typeface="Times New Roman"/>
                <a:cs typeface="Times New Roman"/>
              </a:rPr>
              <a:t>Doctorado</a:t>
            </a:r>
            <a:r>
              <a:rPr sz="2300" spc="-10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2300" spc="65" dirty="0">
                <a:solidFill>
                  <a:srgbClr val="1A1A1A"/>
                </a:solidFill>
                <a:latin typeface="Times New Roman"/>
                <a:cs typeface="Times New Roman"/>
              </a:rPr>
              <a:t>Nacional </a:t>
            </a:r>
            <a:r>
              <a:rPr sz="2300" spc="-560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2300" spc="5" dirty="0">
                <a:solidFill>
                  <a:srgbClr val="1A1A1A"/>
                </a:solidFill>
                <a:latin typeface="Times New Roman"/>
                <a:cs typeface="Times New Roman"/>
              </a:rPr>
              <a:t>Folio</a:t>
            </a:r>
            <a:r>
              <a:rPr sz="2300" spc="-25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2300" spc="110" dirty="0">
                <a:solidFill>
                  <a:srgbClr val="1A1A1A"/>
                </a:solidFill>
                <a:latin typeface="Times New Roman"/>
                <a:cs typeface="Times New Roman"/>
              </a:rPr>
              <a:t>21210287</a:t>
            </a:r>
            <a:endParaRPr sz="23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0025" y="2743200"/>
            <a:ext cx="95250" cy="95250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9382125" y="5115991"/>
            <a:ext cx="264795" cy="248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89"/>
              </a:lnSpc>
            </a:pPr>
            <a:fld id="{81D60167-4931-47E6-BA6A-407CBD079E47}" type="slidenum">
              <a:rPr sz="1500" b="1" spc="-130" dirty="0">
                <a:solidFill>
                  <a:srgbClr val="323232"/>
                </a:solidFill>
                <a:latin typeface="Roboto Bk"/>
                <a:cs typeface="Roboto Bk"/>
              </a:rPr>
              <a:t>14</a:t>
            </a:fld>
            <a:endParaRPr sz="1500">
              <a:latin typeface="Roboto Bk"/>
              <a:cs typeface="Roboto Bk"/>
            </a:endParaRPr>
          </a:p>
        </p:txBody>
      </p:sp>
      <p:pic>
        <p:nvPicPr>
          <p:cNvPr id="8" name="Imagen 7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D27A4425-2B33-EADE-2598-7C8C0D4A03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624" y="0"/>
            <a:ext cx="3793976" cy="8652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753600" cy="1619250"/>
          </a:xfrm>
          <a:custGeom>
            <a:avLst/>
            <a:gdLst/>
            <a:ahLst/>
            <a:cxnLst/>
            <a:rect l="l" t="t" r="r" b="b"/>
            <a:pathLst>
              <a:path w="9753600" h="1619250">
                <a:moveTo>
                  <a:pt x="9753600" y="0"/>
                </a:moveTo>
                <a:lnTo>
                  <a:pt x="0" y="0"/>
                </a:lnTo>
                <a:lnTo>
                  <a:pt x="0" y="1619250"/>
                </a:lnTo>
                <a:lnTo>
                  <a:pt x="9753600" y="1619250"/>
                </a:lnTo>
                <a:lnTo>
                  <a:pt x="9753600" y="0"/>
                </a:lnTo>
                <a:close/>
              </a:path>
            </a:pathLst>
          </a:custGeom>
          <a:solidFill>
            <a:srgbClr val="3C61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0225" y="402465"/>
            <a:ext cx="2649220" cy="5791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600" spc="170" dirty="0">
                <a:latin typeface="+mj-lt"/>
              </a:rPr>
              <a:t>Bibliografía</a:t>
            </a:r>
            <a:r>
              <a:rPr sz="3600" spc="170" dirty="0"/>
              <a:t>:</a:t>
            </a:r>
            <a:endParaRPr sz="3600" dirty="0"/>
          </a:p>
        </p:txBody>
      </p:sp>
      <p:sp>
        <p:nvSpPr>
          <p:cNvPr id="4" name="object 4"/>
          <p:cNvSpPr/>
          <p:nvPr/>
        </p:nvSpPr>
        <p:spPr>
          <a:xfrm>
            <a:off x="742950" y="1857375"/>
            <a:ext cx="57150" cy="57150"/>
          </a:xfrm>
          <a:custGeom>
            <a:avLst/>
            <a:gdLst/>
            <a:ahLst/>
            <a:cxnLst/>
            <a:rect l="l" t="t" r="r" b="b"/>
            <a:pathLst>
              <a:path w="57150" h="57150">
                <a:moveTo>
                  <a:pt x="32364" y="0"/>
                </a:moveTo>
                <a:lnTo>
                  <a:pt x="24785" y="0"/>
                </a:lnTo>
                <a:lnTo>
                  <a:pt x="21139" y="723"/>
                </a:lnTo>
                <a:lnTo>
                  <a:pt x="0" y="24790"/>
                </a:lnTo>
                <a:lnTo>
                  <a:pt x="0" y="32359"/>
                </a:lnTo>
                <a:lnTo>
                  <a:pt x="24785" y="57150"/>
                </a:lnTo>
                <a:lnTo>
                  <a:pt x="32364" y="57150"/>
                </a:lnTo>
                <a:lnTo>
                  <a:pt x="57150" y="32359"/>
                </a:lnTo>
                <a:lnTo>
                  <a:pt x="57150" y="28575"/>
                </a:lnTo>
                <a:lnTo>
                  <a:pt x="57150" y="24790"/>
                </a:lnTo>
                <a:lnTo>
                  <a:pt x="36010" y="723"/>
                </a:lnTo>
                <a:lnTo>
                  <a:pt x="323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11225" y="1701800"/>
            <a:ext cx="8529320" cy="295910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500" dirty="0">
                <a:cs typeface="Times New Roman"/>
              </a:rPr>
              <a:t>Charmaz,</a:t>
            </a:r>
            <a:r>
              <a:rPr sz="1500" spc="-15" dirty="0">
                <a:cs typeface="Times New Roman"/>
              </a:rPr>
              <a:t> </a:t>
            </a:r>
            <a:r>
              <a:rPr sz="1500" spc="-5" dirty="0">
                <a:cs typeface="Times New Roman"/>
              </a:rPr>
              <a:t>K.</a:t>
            </a:r>
            <a:r>
              <a:rPr sz="1500" spc="-15" dirty="0">
                <a:cs typeface="Times New Roman"/>
              </a:rPr>
              <a:t> </a:t>
            </a:r>
            <a:r>
              <a:rPr sz="1500" dirty="0">
                <a:cs typeface="Times New Roman"/>
              </a:rPr>
              <a:t>(2006).</a:t>
            </a:r>
            <a:r>
              <a:rPr sz="1500" spc="-15" dirty="0">
                <a:cs typeface="Times New Roman"/>
              </a:rPr>
              <a:t> </a:t>
            </a:r>
            <a:r>
              <a:rPr sz="1500" dirty="0">
                <a:cs typeface="Times New Roman"/>
              </a:rPr>
              <a:t>Constructing</a:t>
            </a:r>
            <a:r>
              <a:rPr sz="1500" spc="-10" dirty="0">
                <a:cs typeface="Times New Roman"/>
              </a:rPr>
              <a:t> </a:t>
            </a:r>
            <a:r>
              <a:rPr sz="1500" spc="-5" dirty="0">
                <a:cs typeface="Times New Roman"/>
              </a:rPr>
              <a:t>Grounded</a:t>
            </a:r>
            <a:r>
              <a:rPr sz="1500" spc="-20" dirty="0">
                <a:cs typeface="Times New Roman"/>
              </a:rPr>
              <a:t> </a:t>
            </a:r>
            <a:r>
              <a:rPr sz="1500" dirty="0">
                <a:cs typeface="Times New Roman"/>
              </a:rPr>
              <a:t>Theory.</a:t>
            </a:r>
            <a:r>
              <a:rPr sz="1500" spc="-10" dirty="0">
                <a:cs typeface="Times New Roman"/>
              </a:rPr>
              <a:t> </a:t>
            </a:r>
            <a:r>
              <a:rPr sz="1500" spc="-5" dirty="0">
                <a:cs typeface="Times New Roman"/>
              </a:rPr>
              <a:t>SAGE.</a:t>
            </a:r>
            <a:endParaRPr sz="1500" dirty="0">
              <a:cs typeface="Times New Roman"/>
            </a:endParaRPr>
          </a:p>
          <a:p>
            <a:pPr marL="12700" marR="96520">
              <a:lnSpc>
                <a:spcPct val="116700"/>
              </a:lnSpc>
            </a:pPr>
            <a:r>
              <a:rPr sz="1500" dirty="0">
                <a:cs typeface="Times New Roman"/>
              </a:rPr>
              <a:t>Creswell, </a:t>
            </a:r>
            <a:r>
              <a:rPr sz="1500" spc="-5" dirty="0">
                <a:cs typeface="Times New Roman"/>
              </a:rPr>
              <a:t>J. </a:t>
            </a:r>
            <a:r>
              <a:rPr sz="1500" dirty="0">
                <a:cs typeface="Times New Roman"/>
              </a:rPr>
              <a:t>(2015). Educational Research: </a:t>
            </a:r>
            <a:r>
              <a:rPr sz="1500" spc="-5" dirty="0">
                <a:cs typeface="Times New Roman"/>
              </a:rPr>
              <a:t>Planning, </a:t>
            </a:r>
            <a:r>
              <a:rPr sz="1500" dirty="0">
                <a:cs typeface="Times New Roman"/>
              </a:rPr>
              <a:t>Conducting, and Evaluating </a:t>
            </a:r>
            <a:r>
              <a:rPr sz="1500" spc="-5" dirty="0">
                <a:cs typeface="Times New Roman"/>
              </a:rPr>
              <a:t>Quantitative </a:t>
            </a:r>
            <a:r>
              <a:rPr sz="1500" dirty="0">
                <a:cs typeface="Times New Roman"/>
              </a:rPr>
              <a:t>and </a:t>
            </a:r>
            <a:r>
              <a:rPr sz="1500" spc="-5" dirty="0">
                <a:cs typeface="Times New Roman"/>
              </a:rPr>
              <a:t>Qualitative </a:t>
            </a:r>
            <a:r>
              <a:rPr sz="1500" spc="-360" dirty="0">
                <a:cs typeface="Times New Roman"/>
              </a:rPr>
              <a:t> </a:t>
            </a:r>
            <a:r>
              <a:rPr sz="1500" dirty="0">
                <a:cs typeface="Times New Roman"/>
              </a:rPr>
              <a:t>Research.</a:t>
            </a:r>
            <a:r>
              <a:rPr sz="1500" spc="-5" dirty="0">
                <a:cs typeface="Times New Roman"/>
              </a:rPr>
              <a:t> Pearson.</a:t>
            </a:r>
            <a:endParaRPr sz="1500" dirty="0">
              <a:cs typeface="Times New Roman"/>
            </a:endParaRPr>
          </a:p>
          <a:p>
            <a:pPr marL="12700" marR="120650">
              <a:lnSpc>
                <a:spcPct val="116700"/>
              </a:lnSpc>
            </a:pPr>
            <a:r>
              <a:rPr sz="1500" spc="-5" dirty="0">
                <a:cs typeface="Times New Roman"/>
              </a:rPr>
              <a:t>Hérnandez-Sampieri, </a:t>
            </a:r>
            <a:r>
              <a:rPr sz="1500" dirty="0">
                <a:cs typeface="Times New Roman"/>
              </a:rPr>
              <a:t>R., </a:t>
            </a:r>
            <a:r>
              <a:rPr sz="1500" spc="-5" dirty="0">
                <a:cs typeface="Times New Roman"/>
              </a:rPr>
              <a:t>Fernández-Collado, </a:t>
            </a:r>
            <a:r>
              <a:rPr sz="1500" dirty="0">
                <a:cs typeface="Times New Roman"/>
              </a:rPr>
              <a:t>C. y Baptista-Lucio, </a:t>
            </a:r>
            <a:r>
              <a:rPr sz="1500" spc="-5" dirty="0">
                <a:cs typeface="Times New Roman"/>
              </a:rPr>
              <a:t>P. </a:t>
            </a:r>
            <a:r>
              <a:rPr sz="1500" dirty="0">
                <a:cs typeface="Times New Roman"/>
              </a:rPr>
              <a:t>(2014). </a:t>
            </a:r>
            <a:r>
              <a:rPr sz="1500" spc="-5" dirty="0">
                <a:cs typeface="Times New Roman"/>
              </a:rPr>
              <a:t>Metodología </a:t>
            </a:r>
            <a:r>
              <a:rPr sz="1500" dirty="0">
                <a:cs typeface="Times New Roman"/>
              </a:rPr>
              <a:t>de la investigación. </a:t>
            </a:r>
            <a:r>
              <a:rPr sz="1500" spc="-360" dirty="0">
                <a:cs typeface="Times New Roman"/>
              </a:rPr>
              <a:t> </a:t>
            </a:r>
            <a:r>
              <a:rPr sz="1500" spc="-5" dirty="0">
                <a:cs typeface="Times New Roman"/>
              </a:rPr>
              <a:t>Mc</a:t>
            </a:r>
            <a:r>
              <a:rPr sz="1500" spc="-10" dirty="0">
                <a:cs typeface="Times New Roman"/>
              </a:rPr>
              <a:t> </a:t>
            </a:r>
            <a:r>
              <a:rPr sz="1500" spc="-5" dirty="0">
                <a:cs typeface="Times New Roman"/>
              </a:rPr>
              <a:t>Graw Hill.</a:t>
            </a:r>
            <a:endParaRPr sz="1500" dirty="0">
              <a:cs typeface="Times New Roman"/>
            </a:endParaRPr>
          </a:p>
          <a:p>
            <a:pPr marL="12700" marR="129539">
              <a:lnSpc>
                <a:spcPct val="116700"/>
              </a:lnSpc>
            </a:pPr>
            <a:r>
              <a:rPr sz="1500" spc="-5" dirty="0">
                <a:cs typeface="Times New Roman"/>
              </a:rPr>
              <a:t>Mavrinac, M., </a:t>
            </a:r>
            <a:r>
              <a:rPr sz="1500" dirty="0">
                <a:cs typeface="Times New Roman"/>
              </a:rPr>
              <a:t>Brumini, </a:t>
            </a:r>
            <a:r>
              <a:rPr sz="1500" spc="-5" dirty="0">
                <a:cs typeface="Times New Roman"/>
              </a:rPr>
              <a:t>G., </a:t>
            </a:r>
            <a:r>
              <a:rPr sz="1500" dirty="0">
                <a:cs typeface="Times New Roman"/>
              </a:rPr>
              <a:t>Bilić-Zulle, L., &amp; </a:t>
            </a:r>
            <a:r>
              <a:rPr sz="1500" spc="-5" dirty="0">
                <a:cs typeface="Times New Roman"/>
              </a:rPr>
              <a:t>Petrovečki, M. </a:t>
            </a:r>
            <a:r>
              <a:rPr sz="1500" dirty="0">
                <a:cs typeface="Times New Roman"/>
              </a:rPr>
              <a:t>(2010). Construction and validation of </a:t>
            </a:r>
            <a:r>
              <a:rPr sz="1500" spc="-5" dirty="0">
                <a:cs typeface="Times New Roman"/>
              </a:rPr>
              <a:t>Attitudes </a:t>
            </a:r>
            <a:r>
              <a:rPr sz="1500" spc="-360" dirty="0">
                <a:cs typeface="Times New Roman"/>
              </a:rPr>
              <a:t> </a:t>
            </a:r>
            <a:r>
              <a:rPr sz="1500" dirty="0">
                <a:cs typeface="Times New Roman"/>
              </a:rPr>
              <a:t>Toward </a:t>
            </a:r>
            <a:r>
              <a:rPr sz="1500" spc="-5" dirty="0">
                <a:cs typeface="Times New Roman"/>
              </a:rPr>
              <a:t>Plagiarism Questionnaire. </a:t>
            </a:r>
            <a:r>
              <a:rPr sz="1500" dirty="0">
                <a:cs typeface="Times New Roman"/>
              </a:rPr>
              <a:t>Croatian </a:t>
            </a:r>
            <a:r>
              <a:rPr sz="1500" spc="-5" dirty="0">
                <a:cs typeface="Times New Roman"/>
              </a:rPr>
              <a:t>Medical Journal, </a:t>
            </a:r>
            <a:r>
              <a:rPr sz="1500" dirty="0">
                <a:cs typeface="Times New Roman"/>
              </a:rPr>
              <a:t>51(3), 195-201. </a:t>
            </a:r>
            <a:r>
              <a:rPr sz="1500" spc="5" dirty="0">
                <a:cs typeface="Times New Roman"/>
              </a:rPr>
              <a:t> </a:t>
            </a:r>
            <a:r>
              <a:rPr sz="1500" dirty="0">
                <a:cs typeface="Times New Roman"/>
              </a:rPr>
              <a:t>https://doi.org/10.3325/cmj.2010.51.195</a:t>
            </a:r>
          </a:p>
          <a:p>
            <a:pPr marL="12700" marR="5080" algn="just">
              <a:lnSpc>
                <a:spcPct val="116700"/>
              </a:lnSpc>
            </a:pPr>
            <a:r>
              <a:rPr sz="1500" spc="-5" dirty="0">
                <a:cs typeface="Times New Roman"/>
              </a:rPr>
              <a:t>Muñoz-Cantero, J.-M., </a:t>
            </a:r>
            <a:r>
              <a:rPr sz="1500" dirty="0">
                <a:cs typeface="Times New Roman"/>
              </a:rPr>
              <a:t>Rebollo-Quintela, </a:t>
            </a:r>
            <a:r>
              <a:rPr sz="1500" spc="-5" dirty="0">
                <a:cs typeface="Times New Roman"/>
              </a:rPr>
              <a:t>N., Mosteiro-García, J., </a:t>
            </a:r>
            <a:r>
              <a:rPr sz="1500" dirty="0">
                <a:cs typeface="Times New Roman"/>
              </a:rPr>
              <a:t>&amp; </a:t>
            </a:r>
            <a:r>
              <a:rPr sz="1500" spc="-5" dirty="0">
                <a:cs typeface="Times New Roman"/>
              </a:rPr>
              <a:t>Ocampo-Gómez, </a:t>
            </a:r>
            <a:r>
              <a:rPr sz="1500" dirty="0">
                <a:cs typeface="Times New Roman"/>
              </a:rPr>
              <a:t>C.-I. (2019). </a:t>
            </a:r>
            <a:r>
              <a:rPr sz="1500" spc="-5" dirty="0">
                <a:cs typeface="Times New Roman"/>
              </a:rPr>
              <a:t>Validación </a:t>
            </a:r>
            <a:r>
              <a:rPr sz="1500" dirty="0">
                <a:cs typeface="Times New Roman"/>
              </a:rPr>
              <a:t> del</a:t>
            </a:r>
            <a:r>
              <a:rPr sz="1500" spc="-10" dirty="0">
                <a:cs typeface="Times New Roman"/>
              </a:rPr>
              <a:t> </a:t>
            </a:r>
            <a:r>
              <a:rPr sz="1500" dirty="0">
                <a:cs typeface="Times New Roman"/>
              </a:rPr>
              <a:t>cuestionario</a:t>
            </a:r>
            <a:r>
              <a:rPr sz="1500" spc="-5" dirty="0">
                <a:cs typeface="Times New Roman"/>
              </a:rPr>
              <a:t> </a:t>
            </a:r>
            <a:r>
              <a:rPr sz="1500" dirty="0">
                <a:cs typeface="Times New Roman"/>
              </a:rPr>
              <a:t>de</a:t>
            </a:r>
            <a:r>
              <a:rPr sz="1500" spc="-10" dirty="0">
                <a:cs typeface="Times New Roman"/>
              </a:rPr>
              <a:t> </a:t>
            </a:r>
            <a:r>
              <a:rPr sz="1500" dirty="0">
                <a:cs typeface="Times New Roman"/>
              </a:rPr>
              <a:t>atribuciones</a:t>
            </a:r>
            <a:r>
              <a:rPr sz="1500" spc="-5" dirty="0">
                <a:cs typeface="Times New Roman"/>
              </a:rPr>
              <a:t> </a:t>
            </a:r>
            <a:r>
              <a:rPr sz="1500" dirty="0">
                <a:cs typeface="Times New Roman"/>
              </a:rPr>
              <a:t>para</a:t>
            </a:r>
            <a:r>
              <a:rPr sz="1500" spc="-10" dirty="0">
                <a:cs typeface="Times New Roman"/>
              </a:rPr>
              <a:t> </a:t>
            </a:r>
            <a:r>
              <a:rPr sz="1500" dirty="0">
                <a:cs typeface="Times New Roman"/>
              </a:rPr>
              <a:t>la</a:t>
            </a:r>
            <a:r>
              <a:rPr sz="1500" spc="-5" dirty="0">
                <a:cs typeface="Times New Roman"/>
              </a:rPr>
              <a:t> </a:t>
            </a:r>
            <a:r>
              <a:rPr sz="1500" dirty="0">
                <a:cs typeface="Times New Roman"/>
              </a:rPr>
              <a:t>detección</a:t>
            </a:r>
            <a:r>
              <a:rPr sz="1500" spc="-5" dirty="0">
                <a:cs typeface="Times New Roman"/>
              </a:rPr>
              <a:t> </a:t>
            </a:r>
            <a:r>
              <a:rPr sz="1500" dirty="0">
                <a:cs typeface="Times New Roman"/>
              </a:rPr>
              <a:t>de</a:t>
            </a:r>
            <a:r>
              <a:rPr sz="1500" spc="-10" dirty="0">
                <a:cs typeface="Times New Roman"/>
              </a:rPr>
              <a:t> </a:t>
            </a:r>
            <a:r>
              <a:rPr sz="1500" dirty="0">
                <a:cs typeface="Times New Roman"/>
              </a:rPr>
              <a:t>coincidencias</a:t>
            </a:r>
            <a:r>
              <a:rPr sz="1500" spc="-5" dirty="0">
                <a:cs typeface="Times New Roman"/>
              </a:rPr>
              <a:t> </a:t>
            </a:r>
            <a:r>
              <a:rPr sz="1500" dirty="0">
                <a:cs typeface="Times New Roman"/>
              </a:rPr>
              <a:t>en</a:t>
            </a:r>
            <a:r>
              <a:rPr sz="1500" spc="-10" dirty="0">
                <a:cs typeface="Times New Roman"/>
              </a:rPr>
              <a:t> </a:t>
            </a:r>
            <a:r>
              <a:rPr sz="1500" dirty="0">
                <a:cs typeface="Times New Roman"/>
              </a:rPr>
              <a:t>trabajos</a:t>
            </a:r>
            <a:r>
              <a:rPr sz="1500" spc="-5" dirty="0">
                <a:cs typeface="Times New Roman"/>
              </a:rPr>
              <a:t> </a:t>
            </a:r>
            <a:r>
              <a:rPr sz="1500" dirty="0">
                <a:cs typeface="Times New Roman"/>
              </a:rPr>
              <a:t>académicos.</a:t>
            </a:r>
            <a:r>
              <a:rPr sz="1500" spc="-10" dirty="0">
                <a:cs typeface="Times New Roman"/>
              </a:rPr>
              <a:t> </a:t>
            </a:r>
            <a:r>
              <a:rPr sz="1500" dirty="0">
                <a:cs typeface="Times New Roman"/>
              </a:rPr>
              <a:t>RELIEVE</a:t>
            </a:r>
            <a:r>
              <a:rPr sz="1500" spc="-5" dirty="0">
                <a:cs typeface="Times New Roman"/>
              </a:rPr>
              <a:t> </a:t>
            </a:r>
            <a:r>
              <a:rPr sz="1500" dirty="0">
                <a:cs typeface="Times New Roman"/>
              </a:rPr>
              <a:t>-</a:t>
            </a:r>
            <a:r>
              <a:rPr sz="1500" spc="-5" dirty="0">
                <a:cs typeface="Times New Roman"/>
              </a:rPr>
              <a:t> </a:t>
            </a:r>
            <a:r>
              <a:rPr sz="1500" dirty="0">
                <a:cs typeface="Times New Roman"/>
              </a:rPr>
              <a:t>Revista </a:t>
            </a:r>
            <a:r>
              <a:rPr sz="1500" spc="-365" dirty="0">
                <a:cs typeface="Times New Roman"/>
              </a:rPr>
              <a:t> </a:t>
            </a:r>
            <a:r>
              <a:rPr sz="1500" dirty="0">
                <a:cs typeface="Times New Roman"/>
              </a:rPr>
              <a:t>Electrónica</a:t>
            </a:r>
            <a:r>
              <a:rPr sz="1500" spc="-10" dirty="0">
                <a:cs typeface="Times New Roman"/>
              </a:rPr>
              <a:t> </a:t>
            </a:r>
            <a:r>
              <a:rPr sz="1500" dirty="0">
                <a:cs typeface="Times New Roman"/>
              </a:rPr>
              <a:t>de</a:t>
            </a:r>
            <a:r>
              <a:rPr sz="1500" spc="-10" dirty="0">
                <a:cs typeface="Times New Roman"/>
              </a:rPr>
              <a:t> </a:t>
            </a:r>
            <a:r>
              <a:rPr sz="1500" dirty="0">
                <a:cs typeface="Times New Roman"/>
              </a:rPr>
              <a:t>Investigación</a:t>
            </a:r>
            <a:r>
              <a:rPr sz="1500" spc="-5" dirty="0">
                <a:cs typeface="Times New Roman"/>
              </a:rPr>
              <a:t> </a:t>
            </a:r>
            <a:r>
              <a:rPr sz="1500" dirty="0">
                <a:cs typeface="Times New Roman"/>
              </a:rPr>
              <a:t>y</a:t>
            </a:r>
            <a:r>
              <a:rPr sz="1500" spc="-10" dirty="0">
                <a:cs typeface="Times New Roman"/>
              </a:rPr>
              <a:t> </a:t>
            </a:r>
            <a:r>
              <a:rPr sz="1500" dirty="0">
                <a:cs typeface="Times New Roman"/>
              </a:rPr>
              <a:t>Evaluación</a:t>
            </a:r>
            <a:r>
              <a:rPr sz="1500" spc="-10" dirty="0">
                <a:cs typeface="Times New Roman"/>
              </a:rPr>
              <a:t> </a:t>
            </a:r>
            <a:r>
              <a:rPr sz="1500" dirty="0">
                <a:cs typeface="Times New Roman"/>
              </a:rPr>
              <a:t>Educativa,</a:t>
            </a:r>
            <a:r>
              <a:rPr sz="1500" spc="-5" dirty="0">
                <a:cs typeface="Times New Roman"/>
              </a:rPr>
              <a:t> </a:t>
            </a:r>
            <a:r>
              <a:rPr sz="1500" dirty="0">
                <a:cs typeface="Times New Roman"/>
              </a:rPr>
              <a:t>25(1),</a:t>
            </a:r>
            <a:r>
              <a:rPr sz="1500" spc="-10" dirty="0">
                <a:cs typeface="Times New Roman"/>
              </a:rPr>
              <a:t> </a:t>
            </a:r>
            <a:r>
              <a:rPr sz="1500" dirty="0">
                <a:cs typeface="Times New Roman"/>
              </a:rPr>
              <a:t>1-16.</a:t>
            </a:r>
            <a:r>
              <a:rPr sz="1500" spc="-5" dirty="0">
                <a:cs typeface="Times New Roman"/>
              </a:rPr>
              <a:t> </a:t>
            </a:r>
            <a:r>
              <a:rPr sz="1500" dirty="0">
                <a:cs typeface="Times New Roman"/>
              </a:rPr>
              <a:t>https://doi.org/10.7203/relieve.25.1.13599</a:t>
            </a:r>
          </a:p>
        </p:txBody>
      </p:sp>
      <p:sp>
        <p:nvSpPr>
          <p:cNvPr id="6" name="object 6"/>
          <p:cNvSpPr/>
          <p:nvPr/>
        </p:nvSpPr>
        <p:spPr>
          <a:xfrm>
            <a:off x="742950" y="2124075"/>
            <a:ext cx="57150" cy="57150"/>
          </a:xfrm>
          <a:custGeom>
            <a:avLst/>
            <a:gdLst/>
            <a:ahLst/>
            <a:cxnLst/>
            <a:rect l="l" t="t" r="r" b="b"/>
            <a:pathLst>
              <a:path w="57150" h="57150">
                <a:moveTo>
                  <a:pt x="32364" y="0"/>
                </a:moveTo>
                <a:lnTo>
                  <a:pt x="24785" y="0"/>
                </a:lnTo>
                <a:lnTo>
                  <a:pt x="21139" y="723"/>
                </a:lnTo>
                <a:lnTo>
                  <a:pt x="0" y="24790"/>
                </a:lnTo>
                <a:lnTo>
                  <a:pt x="0" y="32359"/>
                </a:lnTo>
                <a:lnTo>
                  <a:pt x="24785" y="57150"/>
                </a:lnTo>
                <a:lnTo>
                  <a:pt x="32364" y="57150"/>
                </a:lnTo>
                <a:lnTo>
                  <a:pt x="57150" y="32359"/>
                </a:lnTo>
                <a:lnTo>
                  <a:pt x="57150" y="28575"/>
                </a:lnTo>
                <a:lnTo>
                  <a:pt x="57150" y="24790"/>
                </a:lnTo>
                <a:lnTo>
                  <a:pt x="36010" y="723"/>
                </a:lnTo>
                <a:lnTo>
                  <a:pt x="323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42950" y="2657475"/>
            <a:ext cx="57150" cy="57150"/>
          </a:xfrm>
          <a:custGeom>
            <a:avLst/>
            <a:gdLst/>
            <a:ahLst/>
            <a:cxnLst/>
            <a:rect l="l" t="t" r="r" b="b"/>
            <a:pathLst>
              <a:path w="57150" h="57150">
                <a:moveTo>
                  <a:pt x="32364" y="0"/>
                </a:moveTo>
                <a:lnTo>
                  <a:pt x="24785" y="0"/>
                </a:lnTo>
                <a:lnTo>
                  <a:pt x="21139" y="723"/>
                </a:lnTo>
                <a:lnTo>
                  <a:pt x="0" y="24790"/>
                </a:lnTo>
                <a:lnTo>
                  <a:pt x="0" y="32359"/>
                </a:lnTo>
                <a:lnTo>
                  <a:pt x="24785" y="57150"/>
                </a:lnTo>
                <a:lnTo>
                  <a:pt x="32364" y="57150"/>
                </a:lnTo>
                <a:lnTo>
                  <a:pt x="57150" y="32359"/>
                </a:lnTo>
                <a:lnTo>
                  <a:pt x="57150" y="28575"/>
                </a:lnTo>
                <a:lnTo>
                  <a:pt x="57150" y="24790"/>
                </a:lnTo>
                <a:lnTo>
                  <a:pt x="36010" y="723"/>
                </a:lnTo>
                <a:lnTo>
                  <a:pt x="323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42950" y="3190875"/>
            <a:ext cx="57150" cy="57150"/>
          </a:xfrm>
          <a:custGeom>
            <a:avLst/>
            <a:gdLst/>
            <a:ahLst/>
            <a:cxnLst/>
            <a:rect l="l" t="t" r="r" b="b"/>
            <a:pathLst>
              <a:path w="57150" h="57150">
                <a:moveTo>
                  <a:pt x="32364" y="0"/>
                </a:moveTo>
                <a:lnTo>
                  <a:pt x="24785" y="0"/>
                </a:lnTo>
                <a:lnTo>
                  <a:pt x="21139" y="723"/>
                </a:lnTo>
                <a:lnTo>
                  <a:pt x="0" y="24790"/>
                </a:lnTo>
                <a:lnTo>
                  <a:pt x="0" y="32359"/>
                </a:lnTo>
                <a:lnTo>
                  <a:pt x="24785" y="57150"/>
                </a:lnTo>
                <a:lnTo>
                  <a:pt x="32364" y="57150"/>
                </a:lnTo>
                <a:lnTo>
                  <a:pt x="57150" y="32359"/>
                </a:lnTo>
                <a:lnTo>
                  <a:pt x="57150" y="28575"/>
                </a:lnTo>
                <a:lnTo>
                  <a:pt x="57150" y="24790"/>
                </a:lnTo>
                <a:lnTo>
                  <a:pt x="36010" y="723"/>
                </a:lnTo>
                <a:lnTo>
                  <a:pt x="323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42950" y="3990975"/>
            <a:ext cx="57150" cy="57150"/>
          </a:xfrm>
          <a:custGeom>
            <a:avLst/>
            <a:gdLst/>
            <a:ahLst/>
            <a:cxnLst/>
            <a:rect l="l" t="t" r="r" b="b"/>
            <a:pathLst>
              <a:path w="57150" h="57150">
                <a:moveTo>
                  <a:pt x="32364" y="0"/>
                </a:moveTo>
                <a:lnTo>
                  <a:pt x="24785" y="0"/>
                </a:lnTo>
                <a:lnTo>
                  <a:pt x="21139" y="723"/>
                </a:lnTo>
                <a:lnTo>
                  <a:pt x="0" y="24790"/>
                </a:lnTo>
                <a:lnTo>
                  <a:pt x="0" y="32359"/>
                </a:lnTo>
                <a:lnTo>
                  <a:pt x="24785" y="57150"/>
                </a:lnTo>
                <a:lnTo>
                  <a:pt x="32364" y="57150"/>
                </a:lnTo>
                <a:lnTo>
                  <a:pt x="57150" y="32359"/>
                </a:lnTo>
                <a:lnTo>
                  <a:pt x="57150" y="28575"/>
                </a:lnTo>
                <a:lnTo>
                  <a:pt x="57150" y="24790"/>
                </a:lnTo>
                <a:lnTo>
                  <a:pt x="36010" y="723"/>
                </a:lnTo>
                <a:lnTo>
                  <a:pt x="323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382125" y="5115991"/>
            <a:ext cx="264795" cy="248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89"/>
              </a:lnSpc>
            </a:pPr>
            <a:fld id="{81D60167-4931-47E6-BA6A-407CBD079E47}" type="slidenum">
              <a:rPr sz="1500" b="1" spc="-130" dirty="0">
                <a:solidFill>
                  <a:srgbClr val="323232"/>
                </a:solidFill>
                <a:latin typeface="Roboto Bk"/>
                <a:cs typeface="Roboto Bk"/>
              </a:rPr>
              <a:t>15</a:t>
            </a:fld>
            <a:endParaRPr sz="1500">
              <a:latin typeface="Roboto Bk"/>
              <a:cs typeface="Roboto Bk"/>
            </a:endParaRPr>
          </a:p>
        </p:txBody>
      </p:sp>
      <p:pic>
        <p:nvPicPr>
          <p:cNvPr id="11" name="Imagen 10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D27A4425-2B33-EADE-2598-7C8C0D4A03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913" y="0"/>
            <a:ext cx="3793976" cy="8652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753600" cy="1370963"/>
          </a:xfrm>
          <a:custGeom>
            <a:avLst/>
            <a:gdLst/>
            <a:ahLst/>
            <a:cxnLst/>
            <a:rect l="l" t="t" r="r" b="b"/>
            <a:pathLst>
              <a:path w="9753600" h="1619250">
                <a:moveTo>
                  <a:pt x="9753600" y="0"/>
                </a:moveTo>
                <a:lnTo>
                  <a:pt x="0" y="0"/>
                </a:lnTo>
                <a:lnTo>
                  <a:pt x="0" y="1619250"/>
                </a:lnTo>
                <a:lnTo>
                  <a:pt x="9753600" y="1619250"/>
                </a:lnTo>
                <a:lnTo>
                  <a:pt x="9753600" y="0"/>
                </a:lnTo>
                <a:close/>
              </a:path>
            </a:pathLst>
          </a:custGeom>
          <a:solidFill>
            <a:srgbClr val="3C61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57196" y="1840039"/>
            <a:ext cx="9311993" cy="7450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0800"/>
              </a:lnSpc>
              <a:spcBef>
                <a:spcPts val="100"/>
              </a:spcBef>
            </a:pPr>
            <a:r>
              <a:rPr sz="2200" spc="55" dirty="0">
                <a:solidFill>
                  <a:srgbClr val="1A1A1A"/>
                </a:solidFill>
                <a:cs typeface="Times New Roman"/>
              </a:rPr>
              <a:t>Explicar </a:t>
            </a:r>
            <a:r>
              <a:rPr sz="2200" spc="140" dirty="0">
                <a:solidFill>
                  <a:srgbClr val="1A1A1A"/>
                </a:solidFill>
                <a:cs typeface="Times New Roman"/>
              </a:rPr>
              <a:t>los </a:t>
            </a:r>
            <a:r>
              <a:rPr sz="2200" spc="130" dirty="0">
                <a:solidFill>
                  <a:srgbClr val="1A1A1A"/>
                </a:solidFill>
                <a:cs typeface="Times New Roman"/>
              </a:rPr>
              <a:t>significados </a:t>
            </a:r>
            <a:r>
              <a:rPr sz="2200" spc="-40" dirty="0">
                <a:solidFill>
                  <a:srgbClr val="1A1A1A"/>
                </a:solidFill>
                <a:cs typeface="Times New Roman"/>
              </a:rPr>
              <a:t>y </a:t>
            </a:r>
            <a:r>
              <a:rPr sz="2200" spc="160" dirty="0">
                <a:solidFill>
                  <a:srgbClr val="1A1A1A"/>
                </a:solidFill>
                <a:cs typeface="Times New Roman"/>
              </a:rPr>
              <a:t>las prácticas </a:t>
            </a:r>
            <a:r>
              <a:rPr sz="2200" spc="190" dirty="0">
                <a:solidFill>
                  <a:srgbClr val="1A1A1A"/>
                </a:solidFill>
                <a:cs typeface="Times New Roman"/>
              </a:rPr>
              <a:t>de </a:t>
            </a:r>
            <a:r>
              <a:rPr sz="2200" spc="105" dirty="0">
                <a:solidFill>
                  <a:srgbClr val="1A1A1A"/>
                </a:solidFill>
                <a:cs typeface="Times New Roman"/>
              </a:rPr>
              <a:t>plagio </a:t>
            </a:r>
            <a:r>
              <a:rPr sz="2200" spc="-535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2200" spc="180" dirty="0">
                <a:solidFill>
                  <a:srgbClr val="1A1A1A"/>
                </a:solidFill>
                <a:cs typeface="Times New Roman"/>
              </a:rPr>
              <a:t>en </a:t>
            </a:r>
            <a:r>
              <a:rPr sz="2200" spc="175" dirty="0">
                <a:solidFill>
                  <a:srgbClr val="1A1A1A"/>
                </a:solidFill>
                <a:cs typeface="Times New Roman"/>
              </a:rPr>
              <a:t>estudiantes </a:t>
            </a:r>
            <a:r>
              <a:rPr sz="2200" spc="190" dirty="0">
                <a:solidFill>
                  <a:srgbClr val="1A1A1A"/>
                </a:solidFill>
                <a:cs typeface="Times New Roman"/>
              </a:rPr>
              <a:t>de </a:t>
            </a:r>
            <a:r>
              <a:rPr sz="2200" spc="175" dirty="0">
                <a:solidFill>
                  <a:srgbClr val="1A1A1A"/>
                </a:solidFill>
                <a:cs typeface="Times New Roman"/>
              </a:rPr>
              <a:t>una </a:t>
            </a:r>
            <a:r>
              <a:rPr sz="2200" spc="114" dirty="0">
                <a:solidFill>
                  <a:srgbClr val="1A1A1A"/>
                </a:solidFill>
                <a:cs typeface="Times New Roman"/>
              </a:rPr>
              <a:t>universidad chilena </a:t>
            </a:r>
            <a:r>
              <a:rPr sz="2200" spc="190" dirty="0">
                <a:solidFill>
                  <a:srgbClr val="1A1A1A"/>
                </a:solidFill>
                <a:cs typeface="Times New Roman"/>
              </a:rPr>
              <a:t>de </a:t>
            </a:r>
            <a:r>
              <a:rPr sz="2200" spc="90" dirty="0">
                <a:solidFill>
                  <a:srgbClr val="1A1A1A"/>
                </a:solidFill>
                <a:cs typeface="Times New Roman"/>
              </a:rPr>
              <a:t>la </a:t>
            </a:r>
            <a:r>
              <a:rPr sz="2200" spc="95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2200" spc="140" dirty="0">
                <a:solidFill>
                  <a:srgbClr val="1A1A1A"/>
                </a:solidFill>
                <a:cs typeface="Times New Roman"/>
              </a:rPr>
              <a:t>ciudad</a:t>
            </a:r>
            <a:r>
              <a:rPr sz="2200" spc="5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2200" spc="190" dirty="0">
                <a:solidFill>
                  <a:srgbClr val="1A1A1A"/>
                </a:solidFill>
                <a:cs typeface="Times New Roman"/>
              </a:rPr>
              <a:t>de</a:t>
            </a:r>
            <a:r>
              <a:rPr sz="2200" spc="5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2200" spc="135" dirty="0">
                <a:solidFill>
                  <a:srgbClr val="1A1A1A"/>
                </a:solidFill>
                <a:cs typeface="Times New Roman"/>
              </a:rPr>
              <a:t>Concepción</a:t>
            </a:r>
            <a:r>
              <a:rPr sz="2200" spc="5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2200" spc="150" dirty="0">
                <a:solidFill>
                  <a:srgbClr val="1A1A1A"/>
                </a:solidFill>
                <a:cs typeface="Times New Roman"/>
              </a:rPr>
              <a:t>durante</a:t>
            </a:r>
            <a:r>
              <a:rPr sz="2200" spc="5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2200" spc="75" dirty="0">
                <a:solidFill>
                  <a:srgbClr val="1A1A1A"/>
                </a:solidFill>
                <a:cs typeface="Times New Roman"/>
              </a:rPr>
              <a:t>el</a:t>
            </a:r>
            <a:r>
              <a:rPr sz="2200" spc="5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2200" spc="190" dirty="0">
                <a:solidFill>
                  <a:srgbClr val="1A1A1A"/>
                </a:solidFill>
                <a:cs typeface="Times New Roman"/>
              </a:rPr>
              <a:t>año</a:t>
            </a:r>
            <a:r>
              <a:rPr sz="2200" spc="5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2200" spc="160" dirty="0">
                <a:solidFill>
                  <a:srgbClr val="1A1A1A"/>
                </a:solidFill>
                <a:cs typeface="Times New Roman"/>
              </a:rPr>
              <a:t>2022</a:t>
            </a:r>
            <a:endParaRPr sz="2200" dirty="0"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8721225" y="1247022"/>
            <a:ext cx="759253" cy="575070"/>
            <a:chOff x="8191500" y="3895725"/>
            <a:chExt cx="1010919" cy="895350"/>
          </a:xfrm>
        </p:grpSpPr>
        <p:sp>
          <p:nvSpPr>
            <p:cNvPr id="6" name="object 6"/>
            <p:cNvSpPr/>
            <p:nvPr/>
          </p:nvSpPr>
          <p:spPr>
            <a:xfrm>
              <a:off x="8191500" y="3895725"/>
              <a:ext cx="561975" cy="561975"/>
            </a:xfrm>
            <a:custGeom>
              <a:avLst/>
              <a:gdLst/>
              <a:ahLst/>
              <a:cxnLst/>
              <a:rect l="l" t="t" r="r" b="b"/>
              <a:pathLst>
                <a:path w="561975" h="561975">
                  <a:moveTo>
                    <a:pt x="280987" y="0"/>
                  </a:moveTo>
                  <a:lnTo>
                    <a:pt x="235410" y="3677"/>
                  </a:lnTo>
                  <a:lnTo>
                    <a:pt x="192175" y="14325"/>
                  </a:lnTo>
                  <a:lnTo>
                    <a:pt x="151859" y="31364"/>
                  </a:lnTo>
                  <a:lnTo>
                    <a:pt x="115041" y="54215"/>
                  </a:lnTo>
                  <a:lnTo>
                    <a:pt x="82300" y="82300"/>
                  </a:lnTo>
                  <a:lnTo>
                    <a:pt x="54215" y="115041"/>
                  </a:lnTo>
                  <a:lnTo>
                    <a:pt x="31364" y="151859"/>
                  </a:lnTo>
                  <a:lnTo>
                    <a:pt x="14325" y="192175"/>
                  </a:lnTo>
                  <a:lnTo>
                    <a:pt x="3677" y="235410"/>
                  </a:lnTo>
                  <a:lnTo>
                    <a:pt x="0" y="280987"/>
                  </a:lnTo>
                  <a:lnTo>
                    <a:pt x="3677" y="326564"/>
                  </a:lnTo>
                  <a:lnTo>
                    <a:pt x="14325" y="369800"/>
                  </a:lnTo>
                  <a:lnTo>
                    <a:pt x="31364" y="410116"/>
                  </a:lnTo>
                  <a:lnTo>
                    <a:pt x="54215" y="446933"/>
                  </a:lnTo>
                  <a:lnTo>
                    <a:pt x="82300" y="479674"/>
                  </a:lnTo>
                  <a:lnTo>
                    <a:pt x="115041" y="507759"/>
                  </a:lnTo>
                  <a:lnTo>
                    <a:pt x="151859" y="530611"/>
                  </a:lnTo>
                  <a:lnTo>
                    <a:pt x="192175" y="547649"/>
                  </a:lnTo>
                  <a:lnTo>
                    <a:pt x="235410" y="558297"/>
                  </a:lnTo>
                  <a:lnTo>
                    <a:pt x="280987" y="561975"/>
                  </a:lnTo>
                  <a:lnTo>
                    <a:pt x="326564" y="558297"/>
                  </a:lnTo>
                  <a:lnTo>
                    <a:pt x="369799" y="547649"/>
                  </a:lnTo>
                  <a:lnTo>
                    <a:pt x="410115" y="530611"/>
                  </a:lnTo>
                  <a:lnTo>
                    <a:pt x="446933" y="507759"/>
                  </a:lnTo>
                  <a:lnTo>
                    <a:pt x="479674" y="479674"/>
                  </a:lnTo>
                  <a:lnTo>
                    <a:pt x="507759" y="446933"/>
                  </a:lnTo>
                  <a:lnTo>
                    <a:pt x="530610" y="410116"/>
                  </a:lnTo>
                  <a:lnTo>
                    <a:pt x="547649" y="369800"/>
                  </a:lnTo>
                  <a:lnTo>
                    <a:pt x="558297" y="326564"/>
                  </a:lnTo>
                  <a:lnTo>
                    <a:pt x="561975" y="280987"/>
                  </a:lnTo>
                  <a:lnTo>
                    <a:pt x="558297" y="235410"/>
                  </a:lnTo>
                  <a:lnTo>
                    <a:pt x="547649" y="192175"/>
                  </a:lnTo>
                  <a:lnTo>
                    <a:pt x="530610" y="151859"/>
                  </a:lnTo>
                  <a:lnTo>
                    <a:pt x="507759" y="115041"/>
                  </a:lnTo>
                  <a:lnTo>
                    <a:pt x="479674" y="82300"/>
                  </a:lnTo>
                  <a:lnTo>
                    <a:pt x="446933" y="54215"/>
                  </a:lnTo>
                  <a:lnTo>
                    <a:pt x="410115" y="31364"/>
                  </a:lnTo>
                  <a:lnTo>
                    <a:pt x="369799" y="14325"/>
                  </a:lnTo>
                  <a:lnTo>
                    <a:pt x="326564" y="3677"/>
                  </a:lnTo>
                  <a:lnTo>
                    <a:pt x="280987" y="0"/>
                  </a:lnTo>
                  <a:close/>
                </a:path>
              </a:pathLst>
            </a:custGeom>
            <a:solidFill>
              <a:srgbClr val="7D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448675" y="4039234"/>
              <a:ext cx="753745" cy="751840"/>
            </a:xfrm>
            <a:custGeom>
              <a:avLst/>
              <a:gdLst/>
              <a:ahLst/>
              <a:cxnLst/>
              <a:rect l="l" t="t" r="r" b="b"/>
              <a:pathLst>
                <a:path w="753745" h="751839">
                  <a:moveTo>
                    <a:pt x="619620" y="731520"/>
                  </a:moveTo>
                  <a:lnTo>
                    <a:pt x="498703" y="731520"/>
                  </a:lnTo>
                  <a:lnTo>
                    <a:pt x="499249" y="737870"/>
                  </a:lnTo>
                  <a:lnTo>
                    <a:pt x="502907" y="744220"/>
                  </a:lnTo>
                  <a:lnTo>
                    <a:pt x="511797" y="750570"/>
                  </a:lnTo>
                  <a:lnTo>
                    <a:pt x="516623" y="751840"/>
                  </a:lnTo>
                  <a:lnTo>
                    <a:pt x="601700" y="751840"/>
                  </a:lnTo>
                  <a:lnTo>
                    <a:pt x="607009" y="750570"/>
                  </a:lnTo>
                  <a:lnTo>
                    <a:pt x="615886" y="744220"/>
                  </a:lnTo>
                  <a:lnTo>
                    <a:pt x="619074" y="737870"/>
                  </a:lnTo>
                  <a:lnTo>
                    <a:pt x="619620" y="731520"/>
                  </a:lnTo>
                  <a:close/>
                </a:path>
                <a:path w="753745" h="751839">
                  <a:moveTo>
                    <a:pt x="523579" y="680720"/>
                  </a:moveTo>
                  <a:lnTo>
                    <a:pt x="474713" y="680720"/>
                  </a:lnTo>
                  <a:lnTo>
                    <a:pt x="487629" y="688340"/>
                  </a:lnTo>
                  <a:lnTo>
                    <a:pt x="494474" y="692150"/>
                  </a:lnTo>
                  <a:lnTo>
                    <a:pt x="498233" y="730250"/>
                  </a:lnTo>
                  <a:lnTo>
                    <a:pt x="498233" y="731520"/>
                  </a:lnTo>
                  <a:lnTo>
                    <a:pt x="620090" y="731520"/>
                  </a:lnTo>
                  <a:lnTo>
                    <a:pt x="620090" y="730250"/>
                  </a:lnTo>
                  <a:lnTo>
                    <a:pt x="620844" y="722630"/>
                  </a:lnTo>
                  <a:lnTo>
                    <a:pt x="527875" y="722630"/>
                  </a:lnTo>
                  <a:lnTo>
                    <a:pt x="523646" y="681990"/>
                  </a:lnTo>
                  <a:lnTo>
                    <a:pt x="523579" y="680720"/>
                  </a:lnTo>
                  <a:close/>
                </a:path>
                <a:path w="753745" h="751839">
                  <a:moveTo>
                    <a:pt x="640321" y="646430"/>
                  </a:moveTo>
                  <a:lnTo>
                    <a:pt x="604570" y="669290"/>
                  </a:lnTo>
                  <a:lnTo>
                    <a:pt x="595630" y="673100"/>
                  </a:lnTo>
                  <a:lnTo>
                    <a:pt x="594690" y="681990"/>
                  </a:lnTo>
                  <a:lnTo>
                    <a:pt x="590918" y="722630"/>
                  </a:lnTo>
                  <a:lnTo>
                    <a:pt x="620844" y="722630"/>
                  </a:lnTo>
                  <a:lnTo>
                    <a:pt x="623862" y="692150"/>
                  </a:lnTo>
                  <a:lnTo>
                    <a:pt x="637336" y="684530"/>
                  </a:lnTo>
                  <a:lnTo>
                    <a:pt x="643623" y="680720"/>
                  </a:lnTo>
                  <a:lnTo>
                    <a:pt x="715082" y="680720"/>
                  </a:lnTo>
                  <a:lnTo>
                    <a:pt x="722516" y="668020"/>
                  </a:lnTo>
                  <a:lnTo>
                    <a:pt x="688314" y="668020"/>
                  </a:lnTo>
                  <a:lnTo>
                    <a:pt x="640321" y="646430"/>
                  </a:lnTo>
                  <a:close/>
                </a:path>
                <a:path w="753745" h="751839">
                  <a:moveTo>
                    <a:pt x="424712" y="415290"/>
                  </a:moveTo>
                  <a:lnTo>
                    <a:pt x="417348" y="415290"/>
                  </a:lnTo>
                  <a:lnTo>
                    <a:pt x="410674" y="419100"/>
                  </a:lnTo>
                  <a:lnTo>
                    <a:pt x="405079" y="422910"/>
                  </a:lnTo>
                  <a:lnTo>
                    <a:pt x="403669" y="424180"/>
                  </a:lnTo>
                  <a:lnTo>
                    <a:pt x="402729" y="426720"/>
                  </a:lnTo>
                  <a:lnTo>
                    <a:pt x="365556" y="488950"/>
                  </a:lnTo>
                  <a:lnTo>
                    <a:pt x="365086" y="490220"/>
                  </a:lnTo>
                  <a:lnTo>
                    <a:pt x="365556" y="490220"/>
                  </a:lnTo>
                  <a:lnTo>
                    <a:pt x="362458" y="495300"/>
                  </a:lnTo>
                  <a:lnTo>
                    <a:pt x="360616" y="502920"/>
                  </a:lnTo>
                  <a:lnTo>
                    <a:pt x="363943" y="515620"/>
                  </a:lnTo>
                  <a:lnTo>
                    <a:pt x="367842" y="519430"/>
                  </a:lnTo>
                  <a:lnTo>
                    <a:pt x="372148" y="521970"/>
                  </a:lnTo>
                  <a:lnTo>
                    <a:pt x="372541" y="521970"/>
                  </a:lnTo>
                  <a:lnTo>
                    <a:pt x="405079" y="546100"/>
                  </a:lnTo>
                  <a:lnTo>
                    <a:pt x="405968" y="549910"/>
                  </a:lnTo>
                  <a:lnTo>
                    <a:pt x="406488" y="552450"/>
                  </a:lnTo>
                  <a:lnTo>
                    <a:pt x="406488" y="560070"/>
                  </a:lnTo>
                  <a:lnTo>
                    <a:pt x="407123" y="565150"/>
                  </a:lnTo>
                  <a:lnTo>
                    <a:pt x="407441" y="568960"/>
                  </a:lnTo>
                  <a:lnTo>
                    <a:pt x="376847" y="590550"/>
                  </a:lnTo>
                  <a:lnTo>
                    <a:pt x="371703" y="594360"/>
                  </a:lnTo>
                  <a:lnTo>
                    <a:pt x="368007" y="600710"/>
                  </a:lnTo>
                  <a:lnTo>
                    <a:pt x="365937" y="612140"/>
                  </a:lnTo>
                  <a:lnTo>
                    <a:pt x="366687" y="617220"/>
                  </a:lnTo>
                  <a:lnTo>
                    <a:pt x="368388" y="622300"/>
                  </a:lnTo>
                  <a:lnTo>
                    <a:pt x="369328" y="623570"/>
                  </a:lnTo>
                  <a:lnTo>
                    <a:pt x="406971" y="687070"/>
                  </a:lnTo>
                  <a:lnTo>
                    <a:pt x="407441" y="688340"/>
                  </a:lnTo>
                  <a:lnTo>
                    <a:pt x="410438" y="693420"/>
                  </a:lnTo>
                  <a:lnTo>
                    <a:pt x="415163" y="697230"/>
                  </a:lnTo>
                  <a:lnTo>
                    <a:pt x="426986" y="699770"/>
                  </a:lnTo>
                  <a:lnTo>
                    <a:pt x="432663" y="698500"/>
                  </a:lnTo>
                  <a:lnTo>
                    <a:pt x="437540" y="695960"/>
                  </a:lnTo>
                  <a:lnTo>
                    <a:pt x="440833" y="695960"/>
                  </a:lnTo>
                  <a:lnTo>
                    <a:pt x="474713" y="680720"/>
                  </a:lnTo>
                  <a:lnTo>
                    <a:pt x="523579" y="680720"/>
                  </a:lnTo>
                  <a:lnTo>
                    <a:pt x="523176" y="673100"/>
                  </a:lnTo>
                  <a:lnTo>
                    <a:pt x="515645" y="669290"/>
                  </a:lnTo>
                  <a:lnTo>
                    <a:pt x="512855" y="668020"/>
                  </a:lnTo>
                  <a:lnTo>
                    <a:pt x="430022" y="668020"/>
                  </a:lnTo>
                  <a:lnTo>
                    <a:pt x="398030" y="613410"/>
                  </a:lnTo>
                  <a:lnTo>
                    <a:pt x="431901" y="589280"/>
                  </a:lnTo>
                  <a:lnTo>
                    <a:pt x="439902" y="582930"/>
                  </a:lnTo>
                  <a:lnTo>
                    <a:pt x="438010" y="572770"/>
                  </a:lnTo>
                  <a:lnTo>
                    <a:pt x="436816" y="567690"/>
                  </a:lnTo>
                  <a:lnTo>
                    <a:pt x="436714" y="565150"/>
                  </a:lnTo>
                  <a:lnTo>
                    <a:pt x="436613" y="551180"/>
                  </a:lnTo>
                  <a:lnTo>
                    <a:pt x="436410" y="542290"/>
                  </a:lnTo>
                  <a:lnTo>
                    <a:pt x="432371" y="532130"/>
                  </a:lnTo>
                  <a:lnTo>
                    <a:pt x="430961" y="527050"/>
                  </a:lnTo>
                  <a:lnTo>
                    <a:pt x="427202" y="524510"/>
                  </a:lnTo>
                  <a:lnTo>
                    <a:pt x="393788" y="500380"/>
                  </a:lnTo>
                  <a:lnTo>
                    <a:pt x="425780" y="445770"/>
                  </a:lnTo>
                  <a:lnTo>
                    <a:pt x="505695" y="445770"/>
                  </a:lnTo>
                  <a:lnTo>
                    <a:pt x="509524" y="444500"/>
                  </a:lnTo>
                  <a:lnTo>
                    <a:pt x="518464" y="440690"/>
                  </a:lnTo>
                  <a:lnTo>
                    <a:pt x="519270" y="433070"/>
                  </a:lnTo>
                  <a:lnTo>
                    <a:pt x="470484" y="433070"/>
                  </a:lnTo>
                  <a:lnTo>
                    <a:pt x="433781" y="416560"/>
                  </a:lnTo>
                  <a:lnTo>
                    <a:pt x="432371" y="416560"/>
                  </a:lnTo>
                  <a:lnTo>
                    <a:pt x="424712" y="415290"/>
                  </a:lnTo>
                  <a:close/>
                </a:path>
                <a:path w="753745" h="751839">
                  <a:moveTo>
                    <a:pt x="715082" y="680720"/>
                  </a:moveTo>
                  <a:lnTo>
                    <a:pt x="643623" y="680720"/>
                  </a:lnTo>
                  <a:lnTo>
                    <a:pt x="680313" y="697230"/>
                  </a:lnTo>
                  <a:lnTo>
                    <a:pt x="681723" y="697230"/>
                  </a:lnTo>
                  <a:lnTo>
                    <a:pt x="689382" y="698500"/>
                  </a:lnTo>
                  <a:lnTo>
                    <a:pt x="696745" y="698500"/>
                  </a:lnTo>
                  <a:lnTo>
                    <a:pt x="703420" y="694690"/>
                  </a:lnTo>
                  <a:lnTo>
                    <a:pt x="709015" y="690880"/>
                  </a:lnTo>
                  <a:lnTo>
                    <a:pt x="710425" y="689610"/>
                  </a:lnTo>
                  <a:lnTo>
                    <a:pt x="711365" y="687070"/>
                  </a:lnTo>
                  <a:lnTo>
                    <a:pt x="715082" y="680720"/>
                  </a:lnTo>
                  <a:close/>
                </a:path>
                <a:path w="753745" h="751839">
                  <a:moveTo>
                    <a:pt x="440833" y="695960"/>
                  </a:moveTo>
                  <a:lnTo>
                    <a:pt x="437540" y="695960"/>
                  </a:lnTo>
                  <a:lnTo>
                    <a:pt x="438010" y="697230"/>
                  </a:lnTo>
                  <a:lnTo>
                    <a:pt x="440833" y="695960"/>
                  </a:lnTo>
                  <a:close/>
                </a:path>
                <a:path w="753745" h="751839">
                  <a:moveTo>
                    <a:pt x="477532" y="646430"/>
                  </a:moveTo>
                  <a:lnTo>
                    <a:pt x="469531" y="650240"/>
                  </a:lnTo>
                  <a:lnTo>
                    <a:pt x="430022" y="668020"/>
                  </a:lnTo>
                  <a:lnTo>
                    <a:pt x="512855" y="668020"/>
                  </a:lnTo>
                  <a:lnTo>
                    <a:pt x="507275" y="665480"/>
                  </a:lnTo>
                  <a:lnTo>
                    <a:pt x="499433" y="660400"/>
                  </a:lnTo>
                  <a:lnTo>
                    <a:pt x="491935" y="656590"/>
                  </a:lnTo>
                  <a:lnTo>
                    <a:pt x="484593" y="651510"/>
                  </a:lnTo>
                  <a:lnTo>
                    <a:pt x="477532" y="646430"/>
                  </a:lnTo>
                  <a:close/>
                </a:path>
                <a:path w="753745" h="751839">
                  <a:moveTo>
                    <a:pt x="718425" y="445770"/>
                  </a:moveTo>
                  <a:lnTo>
                    <a:pt x="684072" y="445770"/>
                  </a:lnTo>
                  <a:lnTo>
                    <a:pt x="716076" y="500380"/>
                  </a:lnTo>
                  <a:lnTo>
                    <a:pt x="682193" y="524510"/>
                  </a:lnTo>
                  <a:lnTo>
                    <a:pt x="674192" y="530860"/>
                  </a:lnTo>
                  <a:lnTo>
                    <a:pt x="676084" y="539750"/>
                  </a:lnTo>
                  <a:lnTo>
                    <a:pt x="677278" y="546100"/>
                  </a:lnTo>
                  <a:lnTo>
                    <a:pt x="677386" y="565150"/>
                  </a:lnTo>
                  <a:lnTo>
                    <a:pt x="677278" y="567690"/>
                  </a:lnTo>
                  <a:lnTo>
                    <a:pt x="676084" y="572770"/>
                  </a:lnTo>
                  <a:lnTo>
                    <a:pt x="674192" y="584200"/>
                  </a:lnTo>
                  <a:lnTo>
                    <a:pt x="682663" y="589280"/>
                  </a:lnTo>
                  <a:lnTo>
                    <a:pt x="720305" y="613410"/>
                  </a:lnTo>
                  <a:lnTo>
                    <a:pt x="688314" y="668020"/>
                  </a:lnTo>
                  <a:lnTo>
                    <a:pt x="722516" y="668020"/>
                  </a:lnTo>
                  <a:lnTo>
                    <a:pt x="748538" y="623570"/>
                  </a:lnTo>
                  <a:lnTo>
                    <a:pt x="751636" y="618490"/>
                  </a:lnTo>
                  <a:lnTo>
                    <a:pt x="753491" y="610870"/>
                  </a:lnTo>
                  <a:lnTo>
                    <a:pt x="750087" y="598170"/>
                  </a:lnTo>
                  <a:lnTo>
                    <a:pt x="745985" y="594360"/>
                  </a:lnTo>
                  <a:lnTo>
                    <a:pt x="741476" y="590550"/>
                  </a:lnTo>
                  <a:lnTo>
                    <a:pt x="706666" y="568960"/>
                  </a:lnTo>
                  <a:lnTo>
                    <a:pt x="706920" y="565150"/>
                  </a:lnTo>
                  <a:lnTo>
                    <a:pt x="707605" y="560070"/>
                  </a:lnTo>
                  <a:lnTo>
                    <a:pt x="707605" y="553720"/>
                  </a:lnTo>
                  <a:lnTo>
                    <a:pt x="706983" y="548640"/>
                  </a:lnTo>
                  <a:lnTo>
                    <a:pt x="706666" y="543560"/>
                  </a:lnTo>
                  <a:lnTo>
                    <a:pt x="737247" y="521970"/>
                  </a:lnTo>
                  <a:lnTo>
                    <a:pt x="742391" y="519430"/>
                  </a:lnTo>
                  <a:lnTo>
                    <a:pt x="746086" y="513080"/>
                  </a:lnTo>
                  <a:lnTo>
                    <a:pt x="748157" y="501650"/>
                  </a:lnTo>
                  <a:lnTo>
                    <a:pt x="747407" y="496570"/>
                  </a:lnTo>
                  <a:lnTo>
                    <a:pt x="745718" y="491490"/>
                  </a:lnTo>
                  <a:lnTo>
                    <a:pt x="744766" y="490220"/>
                  </a:lnTo>
                  <a:lnTo>
                    <a:pt x="718425" y="445770"/>
                  </a:lnTo>
                  <a:close/>
                </a:path>
                <a:path w="753745" h="751839">
                  <a:moveTo>
                    <a:pt x="210769" y="0"/>
                  </a:moveTo>
                  <a:lnTo>
                    <a:pt x="162420" y="5080"/>
                  </a:lnTo>
                  <a:lnTo>
                    <a:pt x="118048" y="21590"/>
                  </a:lnTo>
                  <a:lnTo>
                    <a:pt x="78915" y="45720"/>
                  </a:lnTo>
                  <a:lnTo>
                    <a:pt x="46282" y="78740"/>
                  </a:lnTo>
                  <a:lnTo>
                    <a:pt x="21411" y="118110"/>
                  </a:lnTo>
                  <a:lnTo>
                    <a:pt x="5563" y="162560"/>
                  </a:lnTo>
                  <a:lnTo>
                    <a:pt x="0" y="210820"/>
                  </a:lnTo>
                  <a:lnTo>
                    <a:pt x="4867" y="255270"/>
                  </a:lnTo>
                  <a:lnTo>
                    <a:pt x="17606" y="295910"/>
                  </a:lnTo>
                  <a:lnTo>
                    <a:pt x="35420" y="330200"/>
                  </a:lnTo>
                  <a:lnTo>
                    <a:pt x="55511" y="360680"/>
                  </a:lnTo>
                  <a:lnTo>
                    <a:pt x="65577" y="373380"/>
                  </a:lnTo>
                  <a:lnTo>
                    <a:pt x="84065" y="397510"/>
                  </a:lnTo>
                  <a:lnTo>
                    <a:pt x="104560" y="431800"/>
                  </a:lnTo>
                  <a:lnTo>
                    <a:pt x="105384" y="436880"/>
                  </a:lnTo>
                  <a:lnTo>
                    <a:pt x="105384" y="571500"/>
                  </a:lnTo>
                  <a:lnTo>
                    <a:pt x="108086" y="586740"/>
                  </a:lnTo>
                  <a:lnTo>
                    <a:pt x="115530" y="599440"/>
                  </a:lnTo>
                  <a:lnTo>
                    <a:pt x="126724" y="609600"/>
                  </a:lnTo>
                  <a:lnTo>
                    <a:pt x="140677" y="615950"/>
                  </a:lnTo>
                  <a:lnTo>
                    <a:pt x="151858" y="635000"/>
                  </a:lnTo>
                  <a:lnTo>
                    <a:pt x="168036" y="648970"/>
                  </a:lnTo>
                  <a:lnTo>
                    <a:pt x="188058" y="659130"/>
                  </a:lnTo>
                  <a:lnTo>
                    <a:pt x="210769" y="661670"/>
                  </a:lnTo>
                  <a:lnTo>
                    <a:pt x="233247" y="659130"/>
                  </a:lnTo>
                  <a:lnTo>
                    <a:pt x="252776" y="648970"/>
                  </a:lnTo>
                  <a:lnTo>
                    <a:pt x="268592" y="635000"/>
                  </a:lnTo>
                  <a:lnTo>
                    <a:pt x="270104" y="632460"/>
                  </a:lnTo>
                  <a:lnTo>
                    <a:pt x="210769" y="632460"/>
                  </a:lnTo>
                  <a:lnTo>
                    <a:pt x="200735" y="631190"/>
                  </a:lnTo>
                  <a:lnTo>
                    <a:pt x="191522" y="627380"/>
                  </a:lnTo>
                  <a:lnTo>
                    <a:pt x="183347" y="623570"/>
                  </a:lnTo>
                  <a:lnTo>
                    <a:pt x="176428" y="617220"/>
                  </a:lnTo>
                  <a:lnTo>
                    <a:pt x="279177" y="617220"/>
                  </a:lnTo>
                  <a:lnTo>
                    <a:pt x="279933" y="615950"/>
                  </a:lnTo>
                  <a:lnTo>
                    <a:pt x="294242" y="610870"/>
                  </a:lnTo>
                  <a:lnTo>
                    <a:pt x="305736" y="600710"/>
                  </a:lnTo>
                  <a:lnTo>
                    <a:pt x="313387" y="586740"/>
                  </a:lnTo>
                  <a:lnTo>
                    <a:pt x="142201" y="586740"/>
                  </a:lnTo>
                  <a:lnTo>
                    <a:pt x="135496" y="580390"/>
                  </a:lnTo>
                  <a:lnTo>
                    <a:pt x="135496" y="511810"/>
                  </a:lnTo>
                  <a:lnTo>
                    <a:pt x="316166" y="511810"/>
                  </a:lnTo>
                  <a:lnTo>
                    <a:pt x="316166" y="481330"/>
                  </a:lnTo>
                  <a:lnTo>
                    <a:pt x="135496" y="481330"/>
                  </a:lnTo>
                  <a:lnTo>
                    <a:pt x="135496" y="436880"/>
                  </a:lnTo>
                  <a:lnTo>
                    <a:pt x="133953" y="424180"/>
                  </a:lnTo>
                  <a:lnTo>
                    <a:pt x="116205" y="389890"/>
                  </a:lnTo>
                  <a:lnTo>
                    <a:pt x="89578" y="355600"/>
                  </a:lnTo>
                  <a:lnTo>
                    <a:pt x="79984" y="342900"/>
                  </a:lnTo>
                  <a:lnTo>
                    <a:pt x="61379" y="314960"/>
                  </a:lnTo>
                  <a:lnTo>
                    <a:pt x="45437" y="284480"/>
                  </a:lnTo>
                  <a:lnTo>
                    <a:pt x="34300" y="250190"/>
                  </a:lnTo>
                  <a:lnTo>
                    <a:pt x="30111" y="210820"/>
                  </a:lnTo>
                  <a:lnTo>
                    <a:pt x="36528" y="162560"/>
                  </a:lnTo>
                  <a:lnTo>
                    <a:pt x="54658" y="119380"/>
                  </a:lnTo>
                  <a:lnTo>
                    <a:pt x="82826" y="82550"/>
                  </a:lnTo>
                  <a:lnTo>
                    <a:pt x="119352" y="54610"/>
                  </a:lnTo>
                  <a:lnTo>
                    <a:pt x="162559" y="36830"/>
                  </a:lnTo>
                  <a:lnTo>
                    <a:pt x="210769" y="30480"/>
                  </a:lnTo>
                  <a:lnTo>
                    <a:pt x="317915" y="30480"/>
                  </a:lnTo>
                  <a:lnTo>
                    <a:pt x="303497" y="21590"/>
                  </a:lnTo>
                  <a:lnTo>
                    <a:pt x="259122" y="5080"/>
                  </a:lnTo>
                  <a:lnTo>
                    <a:pt x="210769" y="0"/>
                  </a:lnTo>
                  <a:close/>
                </a:path>
                <a:path w="753745" h="751839">
                  <a:moveTo>
                    <a:pt x="557047" y="466090"/>
                  </a:moveTo>
                  <a:lnTo>
                    <a:pt x="521822" y="473710"/>
                  </a:lnTo>
                  <a:lnTo>
                    <a:pt x="493115" y="492760"/>
                  </a:lnTo>
                  <a:lnTo>
                    <a:pt x="473790" y="521970"/>
                  </a:lnTo>
                  <a:lnTo>
                    <a:pt x="466712" y="556260"/>
                  </a:lnTo>
                  <a:lnTo>
                    <a:pt x="473790" y="591820"/>
                  </a:lnTo>
                  <a:lnTo>
                    <a:pt x="493115" y="621030"/>
                  </a:lnTo>
                  <a:lnTo>
                    <a:pt x="521822" y="640080"/>
                  </a:lnTo>
                  <a:lnTo>
                    <a:pt x="557047" y="647700"/>
                  </a:lnTo>
                  <a:lnTo>
                    <a:pt x="592272" y="640080"/>
                  </a:lnTo>
                  <a:lnTo>
                    <a:pt x="620979" y="621030"/>
                  </a:lnTo>
                  <a:lnTo>
                    <a:pt x="623499" y="617220"/>
                  </a:lnTo>
                  <a:lnTo>
                    <a:pt x="557047" y="617220"/>
                  </a:lnTo>
                  <a:lnTo>
                    <a:pt x="533182" y="612140"/>
                  </a:lnTo>
                  <a:lnTo>
                    <a:pt x="514086" y="599440"/>
                  </a:lnTo>
                  <a:lnTo>
                    <a:pt x="501415" y="580390"/>
                  </a:lnTo>
                  <a:lnTo>
                    <a:pt x="496824" y="556260"/>
                  </a:lnTo>
                  <a:lnTo>
                    <a:pt x="501415" y="533400"/>
                  </a:lnTo>
                  <a:lnTo>
                    <a:pt x="514086" y="514350"/>
                  </a:lnTo>
                  <a:lnTo>
                    <a:pt x="533182" y="501650"/>
                  </a:lnTo>
                  <a:lnTo>
                    <a:pt x="557047" y="496570"/>
                  </a:lnTo>
                  <a:lnTo>
                    <a:pt x="623499" y="496570"/>
                  </a:lnTo>
                  <a:lnTo>
                    <a:pt x="620979" y="492760"/>
                  </a:lnTo>
                  <a:lnTo>
                    <a:pt x="592272" y="473710"/>
                  </a:lnTo>
                  <a:lnTo>
                    <a:pt x="557047" y="466090"/>
                  </a:lnTo>
                  <a:close/>
                </a:path>
                <a:path w="753745" h="751839">
                  <a:moveTo>
                    <a:pt x="279177" y="617220"/>
                  </a:moveTo>
                  <a:lnTo>
                    <a:pt x="244652" y="617220"/>
                  </a:lnTo>
                  <a:lnTo>
                    <a:pt x="237824" y="623570"/>
                  </a:lnTo>
                  <a:lnTo>
                    <a:pt x="229801" y="628650"/>
                  </a:lnTo>
                  <a:lnTo>
                    <a:pt x="220733" y="631190"/>
                  </a:lnTo>
                  <a:lnTo>
                    <a:pt x="210769" y="632460"/>
                  </a:lnTo>
                  <a:lnTo>
                    <a:pt x="270104" y="632460"/>
                  </a:lnTo>
                  <a:lnTo>
                    <a:pt x="279177" y="617220"/>
                  </a:lnTo>
                  <a:close/>
                </a:path>
                <a:path w="753745" h="751839">
                  <a:moveTo>
                    <a:pt x="623499" y="496570"/>
                  </a:moveTo>
                  <a:lnTo>
                    <a:pt x="557047" y="496570"/>
                  </a:lnTo>
                  <a:lnTo>
                    <a:pt x="580918" y="501650"/>
                  </a:lnTo>
                  <a:lnTo>
                    <a:pt x="600013" y="514350"/>
                  </a:lnTo>
                  <a:lnTo>
                    <a:pt x="612681" y="533400"/>
                  </a:lnTo>
                  <a:lnTo>
                    <a:pt x="617270" y="556260"/>
                  </a:lnTo>
                  <a:lnTo>
                    <a:pt x="612681" y="580390"/>
                  </a:lnTo>
                  <a:lnTo>
                    <a:pt x="600013" y="599440"/>
                  </a:lnTo>
                  <a:lnTo>
                    <a:pt x="580918" y="612140"/>
                  </a:lnTo>
                  <a:lnTo>
                    <a:pt x="557047" y="617220"/>
                  </a:lnTo>
                  <a:lnTo>
                    <a:pt x="623499" y="617220"/>
                  </a:lnTo>
                  <a:lnTo>
                    <a:pt x="640304" y="591820"/>
                  </a:lnTo>
                  <a:lnTo>
                    <a:pt x="647382" y="556260"/>
                  </a:lnTo>
                  <a:lnTo>
                    <a:pt x="640304" y="521970"/>
                  </a:lnTo>
                  <a:lnTo>
                    <a:pt x="623499" y="496570"/>
                  </a:lnTo>
                  <a:close/>
                </a:path>
                <a:path w="753745" h="751839">
                  <a:moveTo>
                    <a:pt x="316166" y="511810"/>
                  </a:moveTo>
                  <a:lnTo>
                    <a:pt x="286054" y="511810"/>
                  </a:lnTo>
                  <a:lnTo>
                    <a:pt x="286054" y="580390"/>
                  </a:lnTo>
                  <a:lnTo>
                    <a:pt x="279349" y="586740"/>
                  </a:lnTo>
                  <a:lnTo>
                    <a:pt x="313387" y="586740"/>
                  </a:lnTo>
                  <a:lnTo>
                    <a:pt x="316166" y="571500"/>
                  </a:lnTo>
                  <a:lnTo>
                    <a:pt x="316166" y="511810"/>
                  </a:lnTo>
                  <a:close/>
                </a:path>
                <a:path w="753745" h="751839">
                  <a:moveTo>
                    <a:pt x="317915" y="30480"/>
                  </a:moveTo>
                  <a:lnTo>
                    <a:pt x="210769" y="30480"/>
                  </a:lnTo>
                  <a:lnTo>
                    <a:pt x="258984" y="36830"/>
                  </a:lnTo>
                  <a:lnTo>
                    <a:pt x="302195" y="54610"/>
                  </a:lnTo>
                  <a:lnTo>
                    <a:pt x="338723" y="82550"/>
                  </a:lnTo>
                  <a:lnTo>
                    <a:pt x="366891" y="119380"/>
                  </a:lnTo>
                  <a:lnTo>
                    <a:pt x="385022" y="162560"/>
                  </a:lnTo>
                  <a:lnTo>
                    <a:pt x="391439" y="210820"/>
                  </a:lnTo>
                  <a:lnTo>
                    <a:pt x="387254" y="248920"/>
                  </a:lnTo>
                  <a:lnTo>
                    <a:pt x="376123" y="283210"/>
                  </a:lnTo>
                  <a:lnTo>
                    <a:pt x="360181" y="313690"/>
                  </a:lnTo>
                  <a:lnTo>
                    <a:pt x="341566" y="340360"/>
                  </a:lnTo>
                  <a:lnTo>
                    <a:pt x="331969" y="354330"/>
                  </a:lnTo>
                  <a:lnTo>
                    <a:pt x="322575" y="365760"/>
                  </a:lnTo>
                  <a:lnTo>
                    <a:pt x="313621" y="378460"/>
                  </a:lnTo>
                  <a:lnTo>
                    <a:pt x="305346" y="389890"/>
                  </a:lnTo>
                  <a:lnTo>
                    <a:pt x="297911" y="400050"/>
                  </a:lnTo>
                  <a:lnTo>
                    <a:pt x="291771" y="411480"/>
                  </a:lnTo>
                  <a:lnTo>
                    <a:pt x="287595" y="424180"/>
                  </a:lnTo>
                  <a:lnTo>
                    <a:pt x="286054" y="436880"/>
                  </a:lnTo>
                  <a:lnTo>
                    <a:pt x="286054" y="481330"/>
                  </a:lnTo>
                  <a:lnTo>
                    <a:pt x="316166" y="481330"/>
                  </a:lnTo>
                  <a:lnTo>
                    <a:pt x="316166" y="436880"/>
                  </a:lnTo>
                  <a:lnTo>
                    <a:pt x="316992" y="430530"/>
                  </a:lnTo>
                  <a:lnTo>
                    <a:pt x="337482" y="396240"/>
                  </a:lnTo>
                  <a:lnTo>
                    <a:pt x="346330" y="384810"/>
                  </a:lnTo>
                  <a:lnTo>
                    <a:pt x="355972" y="372110"/>
                  </a:lnTo>
                  <a:lnTo>
                    <a:pt x="386114" y="328930"/>
                  </a:lnTo>
                  <a:lnTo>
                    <a:pt x="403933" y="294640"/>
                  </a:lnTo>
                  <a:lnTo>
                    <a:pt x="416679" y="255270"/>
                  </a:lnTo>
                  <a:lnTo>
                    <a:pt x="421551" y="210820"/>
                  </a:lnTo>
                  <a:lnTo>
                    <a:pt x="415988" y="162560"/>
                  </a:lnTo>
                  <a:lnTo>
                    <a:pt x="400139" y="118110"/>
                  </a:lnTo>
                  <a:lnTo>
                    <a:pt x="375267" y="78740"/>
                  </a:lnTo>
                  <a:lnTo>
                    <a:pt x="342633" y="45720"/>
                  </a:lnTo>
                  <a:lnTo>
                    <a:pt x="317915" y="30480"/>
                  </a:lnTo>
                  <a:close/>
                </a:path>
                <a:path w="753745" h="751839">
                  <a:moveTo>
                    <a:pt x="505695" y="445770"/>
                  </a:moveTo>
                  <a:lnTo>
                    <a:pt x="425780" y="445770"/>
                  </a:lnTo>
                  <a:lnTo>
                    <a:pt x="473773" y="467360"/>
                  </a:lnTo>
                  <a:lnTo>
                    <a:pt x="480834" y="461010"/>
                  </a:lnTo>
                  <a:lnTo>
                    <a:pt x="494679" y="450850"/>
                  </a:lnTo>
                  <a:lnTo>
                    <a:pt x="501867" y="447040"/>
                  </a:lnTo>
                  <a:lnTo>
                    <a:pt x="505695" y="445770"/>
                  </a:lnTo>
                  <a:close/>
                </a:path>
                <a:path w="753745" h="751839">
                  <a:moveTo>
                    <a:pt x="616612" y="391160"/>
                  </a:moveTo>
                  <a:lnTo>
                    <a:pt x="586219" y="391160"/>
                  </a:lnTo>
                  <a:lnTo>
                    <a:pt x="590448" y="431800"/>
                  </a:lnTo>
                  <a:lnTo>
                    <a:pt x="590918" y="440690"/>
                  </a:lnTo>
                  <a:lnTo>
                    <a:pt x="598449" y="444500"/>
                  </a:lnTo>
                  <a:lnTo>
                    <a:pt x="606819" y="448310"/>
                  </a:lnTo>
                  <a:lnTo>
                    <a:pt x="614660" y="452120"/>
                  </a:lnTo>
                  <a:lnTo>
                    <a:pt x="622159" y="457200"/>
                  </a:lnTo>
                  <a:lnTo>
                    <a:pt x="629500" y="462280"/>
                  </a:lnTo>
                  <a:lnTo>
                    <a:pt x="636562" y="467360"/>
                  </a:lnTo>
                  <a:lnTo>
                    <a:pt x="644563" y="463550"/>
                  </a:lnTo>
                  <a:lnTo>
                    <a:pt x="684072" y="445770"/>
                  </a:lnTo>
                  <a:lnTo>
                    <a:pt x="718425" y="445770"/>
                  </a:lnTo>
                  <a:lnTo>
                    <a:pt x="710899" y="433070"/>
                  </a:lnTo>
                  <a:lnTo>
                    <a:pt x="639381" y="433070"/>
                  </a:lnTo>
                  <a:lnTo>
                    <a:pt x="626465" y="425450"/>
                  </a:lnTo>
                  <a:lnTo>
                    <a:pt x="619620" y="421640"/>
                  </a:lnTo>
                  <a:lnTo>
                    <a:pt x="616612" y="391160"/>
                  </a:lnTo>
                  <a:close/>
                </a:path>
                <a:path w="753745" h="751839">
                  <a:moveTo>
                    <a:pt x="138925" y="165100"/>
                  </a:moveTo>
                  <a:lnTo>
                    <a:pt x="132207" y="165100"/>
                  </a:lnTo>
                  <a:lnTo>
                    <a:pt x="129400" y="166370"/>
                  </a:lnTo>
                  <a:lnTo>
                    <a:pt x="119621" y="181610"/>
                  </a:lnTo>
                  <a:lnTo>
                    <a:pt x="121145" y="186690"/>
                  </a:lnTo>
                  <a:lnTo>
                    <a:pt x="122580" y="189230"/>
                  </a:lnTo>
                  <a:lnTo>
                    <a:pt x="124675" y="191770"/>
                  </a:lnTo>
                  <a:lnTo>
                    <a:pt x="195719" y="262890"/>
                  </a:lnTo>
                  <a:lnTo>
                    <a:pt x="195719" y="466090"/>
                  </a:lnTo>
                  <a:lnTo>
                    <a:pt x="225831" y="466090"/>
                  </a:lnTo>
                  <a:lnTo>
                    <a:pt x="225831" y="262890"/>
                  </a:lnTo>
                  <a:lnTo>
                    <a:pt x="255077" y="233680"/>
                  </a:lnTo>
                  <a:lnTo>
                    <a:pt x="210769" y="233680"/>
                  </a:lnTo>
                  <a:lnTo>
                    <a:pt x="146316" y="170180"/>
                  </a:lnTo>
                  <a:lnTo>
                    <a:pt x="143002" y="166370"/>
                  </a:lnTo>
                  <a:lnTo>
                    <a:pt x="138925" y="165100"/>
                  </a:lnTo>
                  <a:close/>
                </a:path>
                <a:path w="753745" h="751839">
                  <a:moveTo>
                    <a:pt x="615861" y="382270"/>
                  </a:moveTo>
                  <a:lnTo>
                    <a:pt x="494004" y="382270"/>
                  </a:lnTo>
                  <a:lnTo>
                    <a:pt x="493879" y="384810"/>
                  </a:lnTo>
                  <a:lnTo>
                    <a:pt x="490245" y="421640"/>
                  </a:lnTo>
                  <a:lnTo>
                    <a:pt x="476758" y="429260"/>
                  </a:lnTo>
                  <a:lnTo>
                    <a:pt x="470484" y="433070"/>
                  </a:lnTo>
                  <a:lnTo>
                    <a:pt x="519270" y="433070"/>
                  </a:lnTo>
                  <a:lnTo>
                    <a:pt x="523176" y="391160"/>
                  </a:lnTo>
                  <a:lnTo>
                    <a:pt x="616612" y="391160"/>
                  </a:lnTo>
                  <a:lnTo>
                    <a:pt x="615986" y="384810"/>
                  </a:lnTo>
                  <a:lnTo>
                    <a:pt x="615861" y="382270"/>
                  </a:lnTo>
                  <a:close/>
                </a:path>
                <a:path w="753745" h="751839">
                  <a:moveTo>
                    <a:pt x="676084" y="416560"/>
                  </a:moveTo>
                  <a:lnTo>
                    <a:pt x="639381" y="433070"/>
                  </a:lnTo>
                  <a:lnTo>
                    <a:pt x="710899" y="433070"/>
                  </a:lnTo>
                  <a:lnTo>
                    <a:pt x="707136" y="426720"/>
                  </a:lnTo>
                  <a:lnTo>
                    <a:pt x="706666" y="425450"/>
                  </a:lnTo>
                  <a:lnTo>
                    <a:pt x="703656" y="420370"/>
                  </a:lnTo>
                  <a:lnTo>
                    <a:pt x="700506" y="417830"/>
                  </a:lnTo>
                  <a:lnTo>
                    <a:pt x="676554" y="417830"/>
                  </a:lnTo>
                  <a:lnTo>
                    <a:pt x="676084" y="416560"/>
                  </a:lnTo>
                  <a:close/>
                </a:path>
                <a:path w="753745" h="751839">
                  <a:moveTo>
                    <a:pt x="687120" y="412750"/>
                  </a:moveTo>
                  <a:lnTo>
                    <a:pt x="681431" y="415290"/>
                  </a:lnTo>
                  <a:lnTo>
                    <a:pt x="676554" y="417830"/>
                  </a:lnTo>
                  <a:lnTo>
                    <a:pt x="700506" y="417830"/>
                  </a:lnTo>
                  <a:lnTo>
                    <a:pt x="698931" y="416560"/>
                  </a:lnTo>
                  <a:lnTo>
                    <a:pt x="687120" y="412750"/>
                  </a:lnTo>
                  <a:close/>
                </a:path>
                <a:path w="753745" h="751839">
                  <a:moveTo>
                    <a:pt x="597471" y="360680"/>
                  </a:moveTo>
                  <a:lnTo>
                    <a:pt x="512394" y="360680"/>
                  </a:lnTo>
                  <a:lnTo>
                    <a:pt x="507098" y="363220"/>
                  </a:lnTo>
                  <a:lnTo>
                    <a:pt x="498208" y="369570"/>
                  </a:lnTo>
                  <a:lnTo>
                    <a:pt x="495020" y="375920"/>
                  </a:lnTo>
                  <a:lnTo>
                    <a:pt x="494474" y="382270"/>
                  </a:lnTo>
                  <a:lnTo>
                    <a:pt x="615391" y="382270"/>
                  </a:lnTo>
                  <a:lnTo>
                    <a:pt x="614845" y="375920"/>
                  </a:lnTo>
                  <a:lnTo>
                    <a:pt x="611187" y="369570"/>
                  </a:lnTo>
                  <a:lnTo>
                    <a:pt x="602297" y="363220"/>
                  </a:lnTo>
                  <a:lnTo>
                    <a:pt x="597471" y="360680"/>
                  </a:lnTo>
                  <a:close/>
                </a:path>
                <a:path w="753745" h="751839">
                  <a:moveTo>
                    <a:pt x="290042" y="165100"/>
                  </a:moveTo>
                  <a:lnTo>
                    <a:pt x="282067" y="165100"/>
                  </a:lnTo>
                  <a:lnTo>
                    <a:pt x="278320" y="167640"/>
                  </a:lnTo>
                  <a:lnTo>
                    <a:pt x="276669" y="168910"/>
                  </a:lnTo>
                  <a:lnTo>
                    <a:pt x="210769" y="233680"/>
                  </a:lnTo>
                  <a:lnTo>
                    <a:pt x="255077" y="233680"/>
                  </a:lnTo>
                  <a:lnTo>
                    <a:pt x="298310" y="190500"/>
                  </a:lnTo>
                  <a:lnTo>
                    <a:pt x="299415" y="187960"/>
                  </a:lnTo>
                  <a:lnTo>
                    <a:pt x="300977" y="184150"/>
                  </a:lnTo>
                  <a:lnTo>
                    <a:pt x="301358" y="182880"/>
                  </a:lnTo>
                  <a:lnTo>
                    <a:pt x="301358" y="179070"/>
                  </a:lnTo>
                  <a:lnTo>
                    <a:pt x="290042" y="165100"/>
                  </a:lnTo>
                  <a:close/>
                </a:path>
              </a:pathLst>
            </a:custGeom>
            <a:solidFill>
              <a:srgbClr val="1A1A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98859" y="1447583"/>
            <a:ext cx="397827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CL" sz="2400" b="1" spc="-10" dirty="0">
                <a:solidFill>
                  <a:srgbClr val="323232"/>
                </a:solidFill>
                <a:latin typeface="+mj-lt"/>
                <a:cs typeface="Times New Roman" panose="02020603050405020304" pitchFamily="18" charset="0"/>
              </a:rPr>
              <a:t>Objetivo General</a:t>
            </a:r>
            <a:r>
              <a:rPr lang="es-CL" sz="2400" spc="-10" dirty="0">
                <a:solidFill>
                  <a:srgbClr val="323232"/>
                </a:solidFill>
                <a:latin typeface="+mj-lt"/>
                <a:cs typeface="Times New Roman" panose="02020603050405020304" pitchFamily="18" charset="0"/>
              </a:rPr>
              <a:t>:</a:t>
            </a:r>
            <a:endParaRPr lang="es-CL" sz="2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89"/>
              </a:lnSpc>
            </a:pPr>
            <a:fld id="{81D60167-4931-47E6-BA6A-407CBD079E47}" type="slidenum">
              <a:rPr spc="-130" dirty="0"/>
              <a:t>2</a:t>
            </a:fld>
            <a:endParaRPr spc="-130" dirty="0"/>
          </a:p>
        </p:txBody>
      </p:sp>
      <p:sp>
        <p:nvSpPr>
          <p:cNvPr id="10" name="object 8">
            <a:extLst>
              <a:ext uri="{FF2B5EF4-FFF2-40B4-BE49-F238E27FC236}">
                <a16:creationId xmlns:a16="http://schemas.microsoft.com/office/drawing/2014/main" id="{136159E5-4827-4A95-AD0D-86235EEA1996}"/>
              </a:ext>
            </a:extLst>
          </p:cNvPr>
          <p:cNvSpPr txBox="1"/>
          <p:nvPr/>
        </p:nvSpPr>
        <p:spPr>
          <a:xfrm>
            <a:off x="204503" y="2743200"/>
            <a:ext cx="4356454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CL" sz="2400" b="1" spc="-10" dirty="0">
                <a:solidFill>
                  <a:srgbClr val="323232"/>
                </a:solidFill>
                <a:latin typeface="+mj-lt"/>
                <a:cs typeface="Times New Roman" panose="02020603050405020304" pitchFamily="18" charset="0"/>
              </a:rPr>
              <a:t>Objetivo de la presentación:</a:t>
            </a:r>
            <a:endParaRPr lang="es-CL" sz="24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1" name="object 3">
            <a:extLst>
              <a:ext uri="{FF2B5EF4-FFF2-40B4-BE49-F238E27FC236}">
                <a16:creationId xmlns:a16="http://schemas.microsoft.com/office/drawing/2014/main" id="{232E021A-DF8A-45F2-BEC2-FB293C164AB1}"/>
              </a:ext>
            </a:extLst>
          </p:cNvPr>
          <p:cNvSpPr txBox="1"/>
          <p:nvPr/>
        </p:nvSpPr>
        <p:spPr>
          <a:xfrm>
            <a:off x="140263" y="3139748"/>
            <a:ext cx="9422248" cy="764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0800"/>
              </a:lnSpc>
              <a:spcBef>
                <a:spcPts val="100"/>
              </a:spcBef>
            </a:pPr>
            <a:r>
              <a:rPr lang="es-ES" sz="2200" spc="55" dirty="0">
                <a:solidFill>
                  <a:srgbClr val="1A1A1A"/>
                </a:solidFill>
                <a:cs typeface="Times New Roman"/>
              </a:rPr>
              <a:t>Aportar evidencia sobre la confiabilidad y validez de la medición efectuada con el instrumento </a:t>
            </a:r>
            <a:r>
              <a:rPr lang="es-ES" sz="2200" i="1" spc="55" dirty="0">
                <a:solidFill>
                  <a:srgbClr val="1A1A1A"/>
                </a:solidFill>
                <a:cs typeface="Times New Roman"/>
              </a:rPr>
              <a:t>Cuestionario de significados y prácticas de plagio </a:t>
            </a:r>
            <a:endParaRPr sz="2200" dirty="0">
              <a:cs typeface="Times New Roman"/>
            </a:endParaRPr>
          </a:p>
        </p:txBody>
      </p:sp>
      <p:pic>
        <p:nvPicPr>
          <p:cNvPr id="12" name="Imagen 11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D27A4425-2B33-EADE-2598-7C8C0D4A03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2202" y="0"/>
            <a:ext cx="3793976" cy="865239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CuadroTexto 12"/>
          <p:cNvSpPr txBox="1"/>
          <p:nvPr/>
        </p:nvSpPr>
        <p:spPr>
          <a:xfrm>
            <a:off x="87064" y="4046371"/>
            <a:ext cx="93974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/>
              <a:t>¿Qué permite medir el instrumento? </a:t>
            </a:r>
          </a:p>
          <a:p>
            <a:r>
              <a:rPr lang="es-MX" sz="2200" dirty="0"/>
              <a:t>Frecuencia de las prácticas de plagio en los estudiantes</a:t>
            </a:r>
          </a:p>
          <a:p>
            <a:r>
              <a:rPr lang="es-MX" sz="2200" dirty="0"/>
              <a:t>Grados de comprensión de los significados del plagio que poseen los estudiantes</a:t>
            </a:r>
          </a:p>
          <a:p>
            <a:endParaRPr lang="es-CL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867150"/>
            <a:ext cx="9753600" cy="1619250"/>
          </a:xfrm>
          <a:custGeom>
            <a:avLst/>
            <a:gdLst/>
            <a:ahLst/>
            <a:cxnLst/>
            <a:rect l="l" t="t" r="r" b="b"/>
            <a:pathLst>
              <a:path w="9753600" h="1619250">
                <a:moveTo>
                  <a:pt x="9753600" y="0"/>
                </a:moveTo>
                <a:lnTo>
                  <a:pt x="0" y="0"/>
                </a:lnTo>
                <a:lnTo>
                  <a:pt x="0" y="1619250"/>
                </a:lnTo>
                <a:lnTo>
                  <a:pt x="9753600" y="1619250"/>
                </a:lnTo>
                <a:lnTo>
                  <a:pt x="9753600" y="0"/>
                </a:lnTo>
                <a:close/>
              </a:path>
            </a:pathLst>
          </a:custGeom>
          <a:solidFill>
            <a:srgbClr val="3C61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650786" y="3867150"/>
            <a:ext cx="6161405" cy="833119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 algn="ctr">
              <a:lnSpc>
                <a:spcPts val="2100"/>
              </a:lnSpc>
              <a:spcBef>
                <a:spcPts val="220"/>
              </a:spcBef>
            </a:pPr>
            <a:r>
              <a:rPr sz="1800" spc="-90" dirty="0">
                <a:solidFill>
                  <a:srgbClr val="FFFFFF"/>
                </a:solidFill>
                <a:cs typeface="Roboto"/>
              </a:rPr>
              <a:t>“la</a:t>
            </a:r>
            <a:r>
              <a:rPr sz="1800" spc="-40" dirty="0">
                <a:solidFill>
                  <a:srgbClr val="FFFFFF"/>
                </a:solidFill>
                <a:cs typeface="Roboto"/>
              </a:rPr>
              <a:t> </a:t>
            </a:r>
            <a:r>
              <a:rPr sz="1800" spc="-110" dirty="0">
                <a:solidFill>
                  <a:srgbClr val="FFFFFF"/>
                </a:solidFill>
                <a:cs typeface="Roboto"/>
              </a:rPr>
              <a:t>apropiación</a:t>
            </a:r>
            <a:r>
              <a:rPr sz="1800" spc="-40" dirty="0">
                <a:solidFill>
                  <a:srgbClr val="FFFFFF"/>
                </a:solidFill>
                <a:cs typeface="Roboto"/>
              </a:rPr>
              <a:t> </a:t>
            </a:r>
            <a:r>
              <a:rPr sz="1800" spc="-140" dirty="0">
                <a:solidFill>
                  <a:srgbClr val="FFFFFF"/>
                </a:solidFill>
                <a:cs typeface="Roboto"/>
              </a:rPr>
              <a:t>no</a:t>
            </a:r>
            <a:r>
              <a:rPr sz="1800" spc="-35" dirty="0">
                <a:solidFill>
                  <a:srgbClr val="FFFFFF"/>
                </a:solidFill>
                <a:cs typeface="Roboto"/>
              </a:rPr>
              <a:t> </a:t>
            </a:r>
            <a:r>
              <a:rPr sz="1800" spc="-110" dirty="0">
                <a:solidFill>
                  <a:srgbClr val="FFFFFF"/>
                </a:solidFill>
                <a:cs typeface="Roboto"/>
              </a:rPr>
              <a:t>autorizada</a:t>
            </a:r>
            <a:r>
              <a:rPr sz="1800" spc="-40" dirty="0">
                <a:solidFill>
                  <a:srgbClr val="FFFFFF"/>
                </a:solidFill>
                <a:cs typeface="Roboto"/>
              </a:rPr>
              <a:t> </a:t>
            </a:r>
            <a:r>
              <a:rPr sz="1800" spc="-95" dirty="0">
                <a:solidFill>
                  <a:srgbClr val="FFFFFF"/>
                </a:solidFill>
                <a:cs typeface="Roboto"/>
              </a:rPr>
              <a:t>del</a:t>
            </a:r>
            <a:r>
              <a:rPr sz="1800" spc="-40" dirty="0">
                <a:solidFill>
                  <a:srgbClr val="FFFFFF"/>
                </a:solidFill>
                <a:cs typeface="Roboto"/>
              </a:rPr>
              <a:t> </a:t>
            </a:r>
            <a:r>
              <a:rPr sz="1800" spc="-100" dirty="0">
                <a:solidFill>
                  <a:srgbClr val="FFFFFF"/>
                </a:solidFill>
                <a:cs typeface="Roboto"/>
              </a:rPr>
              <a:t>trabajo,</a:t>
            </a:r>
            <a:r>
              <a:rPr sz="1800" spc="-35" dirty="0">
                <a:solidFill>
                  <a:srgbClr val="FFFFFF"/>
                </a:solidFill>
                <a:cs typeface="Roboto"/>
              </a:rPr>
              <a:t> </a:t>
            </a:r>
            <a:r>
              <a:rPr sz="1800" spc="-100" dirty="0">
                <a:solidFill>
                  <a:srgbClr val="FFFFFF"/>
                </a:solidFill>
                <a:cs typeface="Roboto"/>
              </a:rPr>
              <a:t>las</a:t>
            </a:r>
            <a:r>
              <a:rPr sz="1800" spc="-40" dirty="0">
                <a:solidFill>
                  <a:srgbClr val="FFFFFF"/>
                </a:solidFill>
                <a:cs typeface="Roboto"/>
              </a:rPr>
              <a:t> </a:t>
            </a:r>
            <a:r>
              <a:rPr sz="1800" spc="-90" dirty="0">
                <a:solidFill>
                  <a:srgbClr val="FFFFFF"/>
                </a:solidFill>
                <a:cs typeface="Roboto"/>
              </a:rPr>
              <a:t>ideas,</a:t>
            </a:r>
            <a:r>
              <a:rPr sz="1800" spc="-40" dirty="0">
                <a:solidFill>
                  <a:srgbClr val="FFFFFF"/>
                </a:solidFill>
                <a:cs typeface="Roboto"/>
              </a:rPr>
              <a:t> </a:t>
            </a:r>
            <a:r>
              <a:rPr sz="1800" spc="-95" dirty="0">
                <a:solidFill>
                  <a:srgbClr val="FFFFFF"/>
                </a:solidFill>
                <a:cs typeface="Roboto"/>
              </a:rPr>
              <a:t>los</a:t>
            </a:r>
            <a:r>
              <a:rPr sz="1800" spc="-40" dirty="0">
                <a:solidFill>
                  <a:srgbClr val="FFFFFF"/>
                </a:solidFill>
                <a:cs typeface="Roboto"/>
              </a:rPr>
              <a:t> </a:t>
            </a:r>
            <a:r>
              <a:rPr sz="1800" spc="-114" dirty="0">
                <a:solidFill>
                  <a:srgbClr val="FFFFFF"/>
                </a:solidFill>
                <a:cs typeface="Roboto"/>
              </a:rPr>
              <a:t>métodos,</a:t>
            </a:r>
            <a:r>
              <a:rPr sz="1800" spc="-40" dirty="0">
                <a:solidFill>
                  <a:srgbClr val="FFFFFF"/>
                </a:solidFill>
                <a:cs typeface="Roboto"/>
              </a:rPr>
              <a:t> </a:t>
            </a:r>
            <a:r>
              <a:rPr sz="1800" spc="-95" dirty="0">
                <a:solidFill>
                  <a:srgbClr val="FFFFFF"/>
                </a:solidFill>
                <a:cs typeface="Roboto"/>
              </a:rPr>
              <a:t>los </a:t>
            </a:r>
            <a:r>
              <a:rPr sz="1800" spc="-430" dirty="0">
                <a:solidFill>
                  <a:srgbClr val="FFFFFF"/>
                </a:solidFill>
                <a:cs typeface="Roboto"/>
              </a:rPr>
              <a:t> </a:t>
            </a:r>
            <a:r>
              <a:rPr sz="1800" spc="-114" dirty="0">
                <a:solidFill>
                  <a:srgbClr val="FFFFFF"/>
                </a:solidFill>
                <a:cs typeface="Roboto"/>
              </a:rPr>
              <a:t>resultados</a:t>
            </a:r>
            <a:r>
              <a:rPr sz="1800" spc="-30" dirty="0">
                <a:solidFill>
                  <a:srgbClr val="FFFFFF"/>
                </a:solidFill>
                <a:cs typeface="Roboto"/>
              </a:rPr>
              <a:t> </a:t>
            </a:r>
            <a:r>
              <a:rPr sz="1800" spc="-120" dirty="0">
                <a:solidFill>
                  <a:srgbClr val="FFFFFF"/>
                </a:solidFill>
                <a:cs typeface="Roboto"/>
              </a:rPr>
              <a:t>o</a:t>
            </a:r>
            <a:r>
              <a:rPr sz="1800" spc="-20" dirty="0">
                <a:solidFill>
                  <a:srgbClr val="FFFFFF"/>
                </a:solidFill>
                <a:cs typeface="Roboto"/>
              </a:rPr>
              <a:t> </a:t>
            </a:r>
            <a:r>
              <a:rPr sz="1800" spc="-100" dirty="0">
                <a:solidFill>
                  <a:srgbClr val="FFFFFF"/>
                </a:solidFill>
                <a:cs typeface="Roboto"/>
              </a:rPr>
              <a:t>las</a:t>
            </a:r>
            <a:r>
              <a:rPr sz="1800" spc="-25" dirty="0">
                <a:solidFill>
                  <a:srgbClr val="FFFFFF"/>
                </a:solidFill>
                <a:cs typeface="Roboto"/>
              </a:rPr>
              <a:t> </a:t>
            </a:r>
            <a:r>
              <a:rPr sz="1800" spc="-120" dirty="0">
                <a:solidFill>
                  <a:srgbClr val="FFFFFF"/>
                </a:solidFill>
                <a:cs typeface="Roboto"/>
              </a:rPr>
              <a:t>palabras</a:t>
            </a:r>
            <a:r>
              <a:rPr sz="1800" spc="-25" dirty="0">
                <a:solidFill>
                  <a:srgbClr val="FFFFFF"/>
                </a:solidFill>
                <a:cs typeface="Roboto"/>
              </a:rPr>
              <a:t> </a:t>
            </a:r>
            <a:r>
              <a:rPr sz="1800" spc="-120" dirty="0">
                <a:solidFill>
                  <a:srgbClr val="FFFFFF"/>
                </a:solidFill>
                <a:cs typeface="Roboto"/>
              </a:rPr>
              <a:t>de</a:t>
            </a:r>
            <a:r>
              <a:rPr sz="1800" spc="-25" dirty="0">
                <a:solidFill>
                  <a:srgbClr val="FFFFFF"/>
                </a:solidFill>
                <a:cs typeface="Roboto"/>
              </a:rPr>
              <a:t> </a:t>
            </a:r>
            <a:r>
              <a:rPr sz="1800" spc="-105" dirty="0">
                <a:solidFill>
                  <a:srgbClr val="FFFFFF"/>
                </a:solidFill>
                <a:cs typeface="Roboto"/>
              </a:rPr>
              <a:t>otra</a:t>
            </a:r>
            <a:r>
              <a:rPr sz="1800" spc="-20" dirty="0">
                <a:solidFill>
                  <a:srgbClr val="FFFFFF"/>
                </a:solidFill>
                <a:cs typeface="Roboto"/>
              </a:rPr>
              <a:t> </a:t>
            </a:r>
            <a:r>
              <a:rPr sz="1800" spc="-125" dirty="0">
                <a:solidFill>
                  <a:srgbClr val="FFFFFF"/>
                </a:solidFill>
                <a:cs typeface="Roboto"/>
              </a:rPr>
              <a:t>persona</a:t>
            </a:r>
            <a:r>
              <a:rPr sz="1800" spc="-30" dirty="0">
                <a:solidFill>
                  <a:srgbClr val="FFFFFF"/>
                </a:solidFill>
                <a:cs typeface="Roboto"/>
              </a:rPr>
              <a:t> </a:t>
            </a:r>
            <a:r>
              <a:rPr sz="1800" spc="-105" dirty="0">
                <a:solidFill>
                  <a:srgbClr val="FFFFFF"/>
                </a:solidFill>
                <a:cs typeface="Roboto"/>
              </a:rPr>
              <a:t>sin</a:t>
            </a:r>
            <a:r>
              <a:rPr sz="1800" spc="-20" dirty="0">
                <a:solidFill>
                  <a:srgbClr val="FFFFFF"/>
                </a:solidFill>
                <a:cs typeface="Roboto"/>
              </a:rPr>
              <a:t> </a:t>
            </a:r>
            <a:r>
              <a:rPr sz="1800" spc="-114" dirty="0">
                <a:solidFill>
                  <a:srgbClr val="FFFFFF"/>
                </a:solidFill>
                <a:cs typeface="Roboto"/>
              </a:rPr>
              <a:t>reconocer</a:t>
            </a:r>
            <a:r>
              <a:rPr sz="1800" spc="-25" dirty="0">
                <a:solidFill>
                  <a:srgbClr val="FFFFFF"/>
                </a:solidFill>
                <a:cs typeface="Roboto"/>
              </a:rPr>
              <a:t> </a:t>
            </a:r>
            <a:r>
              <a:rPr sz="1800" spc="-85" dirty="0">
                <a:solidFill>
                  <a:srgbClr val="FFFFFF"/>
                </a:solidFill>
                <a:cs typeface="Roboto"/>
              </a:rPr>
              <a:t>la</a:t>
            </a:r>
            <a:r>
              <a:rPr sz="1800" spc="-25" dirty="0">
                <a:solidFill>
                  <a:srgbClr val="FFFFFF"/>
                </a:solidFill>
                <a:cs typeface="Roboto"/>
              </a:rPr>
              <a:t> </a:t>
            </a:r>
            <a:r>
              <a:rPr sz="1800" spc="-105" dirty="0">
                <a:solidFill>
                  <a:srgbClr val="FFFFFF"/>
                </a:solidFill>
                <a:cs typeface="Roboto"/>
              </a:rPr>
              <a:t>fuente</a:t>
            </a:r>
            <a:r>
              <a:rPr sz="1800" spc="-25" dirty="0">
                <a:solidFill>
                  <a:srgbClr val="FFFFFF"/>
                </a:solidFill>
                <a:cs typeface="Roboto"/>
              </a:rPr>
              <a:t> </a:t>
            </a:r>
            <a:r>
              <a:rPr sz="1800" spc="-160" dirty="0">
                <a:solidFill>
                  <a:srgbClr val="FFFFFF"/>
                </a:solidFill>
                <a:cs typeface="Roboto"/>
              </a:rPr>
              <a:t>y </a:t>
            </a:r>
            <a:r>
              <a:rPr sz="1800" spc="-155" dirty="0">
                <a:solidFill>
                  <a:srgbClr val="FFFFFF"/>
                </a:solidFill>
                <a:cs typeface="Roboto"/>
              </a:rPr>
              <a:t> </a:t>
            </a:r>
            <a:r>
              <a:rPr sz="1800" spc="-100" dirty="0">
                <a:solidFill>
                  <a:srgbClr val="FFFFFF"/>
                </a:solidFill>
                <a:cs typeface="Roboto"/>
              </a:rPr>
              <a:t>e</a:t>
            </a:r>
            <a:r>
              <a:rPr sz="1800" spc="-50" dirty="0">
                <a:solidFill>
                  <a:srgbClr val="FFFFFF"/>
                </a:solidFill>
                <a:cs typeface="Roboto"/>
              </a:rPr>
              <a:t>l</a:t>
            </a:r>
            <a:r>
              <a:rPr sz="1800" spc="-40" dirty="0">
                <a:solidFill>
                  <a:srgbClr val="FFFFFF"/>
                </a:solidFill>
                <a:cs typeface="Roboto"/>
              </a:rPr>
              <a:t> </a:t>
            </a:r>
            <a:r>
              <a:rPr sz="1800" spc="-114" dirty="0">
                <a:solidFill>
                  <a:srgbClr val="FFFFFF"/>
                </a:solidFill>
                <a:cs typeface="Roboto"/>
              </a:rPr>
              <a:t>autor</a:t>
            </a:r>
            <a:r>
              <a:rPr sz="1800" spc="-40" dirty="0">
                <a:solidFill>
                  <a:srgbClr val="FFFFFF"/>
                </a:solidFill>
                <a:cs typeface="Roboto"/>
              </a:rPr>
              <a:t> </a:t>
            </a:r>
            <a:r>
              <a:rPr sz="1800" spc="-90" dirty="0">
                <a:solidFill>
                  <a:srgbClr val="FFFFFF"/>
                </a:solidFill>
                <a:cs typeface="Roboto"/>
              </a:rPr>
              <a:t>original”</a:t>
            </a:r>
            <a:r>
              <a:rPr sz="1800" spc="-35" dirty="0">
                <a:solidFill>
                  <a:srgbClr val="FFFFFF"/>
                </a:solidFill>
                <a:cs typeface="Roboto"/>
              </a:rPr>
              <a:t> </a:t>
            </a:r>
            <a:r>
              <a:rPr sz="1800" spc="-114" dirty="0">
                <a:solidFill>
                  <a:srgbClr val="FFFFFF"/>
                </a:solidFill>
                <a:cs typeface="Roboto"/>
              </a:rPr>
              <a:t>(Mavrinac</a:t>
            </a:r>
            <a:r>
              <a:rPr sz="1800" spc="-35" dirty="0">
                <a:solidFill>
                  <a:srgbClr val="FFFFFF"/>
                </a:solidFill>
                <a:cs typeface="Roboto"/>
              </a:rPr>
              <a:t> </a:t>
            </a:r>
            <a:r>
              <a:rPr sz="1800" spc="-114" dirty="0">
                <a:solidFill>
                  <a:srgbClr val="FFFFFF"/>
                </a:solidFill>
                <a:cs typeface="Roboto"/>
              </a:rPr>
              <a:t>e</a:t>
            </a:r>
            <a:r>
              <a:rPr sz="1800" spc="-70" dirty="0">
                <a:solidFill>
                  <a:srgbClr val="FFFFFF"/>
                </a:solidFill>
                <a:cs typeface="Roboto"/>
              </a:rPr>
              <a:t>t</a:t>
            </a:r>
            <a:r>
              <a:rPr sz="1800" spc="-40" dirty="0">
                <a:solidFill>
                  <a:srgbClr val="FFFFFF"/>
                </a:solidFill>
                <a:cs typeface="Roboto"/>
              </a:rPr>
              <a:t> </a:t>
            </a:r>
            <a:r>
              <a:rPr sz="1800" spc="-45" dirty="0">
                <a:solidFill>
                  <a:srgbClr val="FFFFFF"/>
                </a:solidFill>
                <a:cs typeface="Roboto"/>
              </a:rPr>
              <a:t>al.,</a:t>
            </a:r>
            <a:r>
              <a:rPr sz="1800" spc="-40" dirty="0">
                <a:solidFill>
                  <a:srgbClr val="FFFFFF"/>
                </a:solidFill>
                <a:cs typeface="Roboto"/>
              </a:rPr>
              <a:t> </a:t>
            </a:r>
            <a:r>
              <a:rPr sz="1800" spc="-105" dirty="0">
                <a:solidFill>
                  <a:srgbClr val="FFFFFF"/>
                </a:solidFill>
                <a:cs typeface="Roboto"/>
              </a:rPr>
              <a:t>2010,</a:t>
            </a:r>
            <a:r>
              <a:rPr sz="1800" spc="-35" dirty="0">
                <a:solidFill>
                  <a:srgbClr val="FFFFFF"/>
                </a:solidFill>
                <a:cs typeface="Roboto"/>
              </a:rPr>
              <a:t> </a:t>
            </a:r>
            <a:r>
              <a:rPr sz="1800" spc="-140" dirty="0">
                <a:solidFill>
                  <a:srgbClr val="FFFFFF"/>
                </a:solidFill>
                <a:cs typeface="Roboto"/>
              </a:rPr>
              <a:t>p</a:t>
            </a:r>
            <a:r>
              <a:rPr sz="1800" spc="-40" dirty="0">
                <a:solidFill>
                  <a:srgbClr val="FFFFFF"/>
                </a:solidFill>
                <a:cs typeface="Roboto"/>
              </a:rPr>
              <a:t> </a:t>
            </a:r>
            <a:r>
              <a:rPr sz="1800" spc="-105" dirty="0">
                <a:solidFill>
                  <a:srgbClr val="FFFFFF"/>
                </a:solidFill>
                <a:cs typeface="Roboto"/>
              </a:rPr>
              <a:t>196)</a:t>
            </a:r>
            <a:endParaRPr sz="1800" dirty="0">
              <a:cs typeface="Roboto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9819" y="558507"/>
            <a:ext cx="7653228" cy="3220036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0" y="0"/>
            <a:ext cx="9753600" cy="419100"/>
          </a:xfrm>
          <a:custGeom>
            <a:avLst/>
            <a:gdLst/>
            <a:ahLst/>
            <a:cxnLst/>
            <a:rect l="l" t="t" r="r" b="b"/>
            <a:pathLst>
              <a:path w="9753600" h="419100">
                <a:moveTo>
                  <a:pt x="9753600" y="0"/>
                </a:moveTo>
                <a:lnTo>
                  <a:pt x="0" y="0"/>
                </a:lnTo>
                <a:lnTo>
                  <a:pt x="0" y="419100"/>
                </a:lnTo>
                <a:lnTo>
                  <a:pt x="9753600" y="419100"/>
                </a:lnTo>
                <a:lnTo>
                  <a:pt x="9753600" y="0"/>
                </a:lnTo>
                <a:close/>
              </a:path>
            </a:pathLst>
          </a:custGeom>
          <a:solidFill>
            <a:srgbClr val="3C61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25425" y="25400"/>
            <a:ext cx="320357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CL" sz="2400" b="1" spc="10" dirty="0">
                <a:latin typeface="Roboto"/>
                <a:cs typeface="Roboto"/>
              </a:rPr>
              <a:t>Aspectos </a:t>
            </a:r>
            <a:r>
              <a:rPr lang="es-CL" sz="2400" b="1" spc="-55" dirty="0">
                <a:latin typeface="Roboto"/>
                <a:cs typeface="Roboto"/>
              </a:rPr>
              <a:t> </a:t>
            </a:r>
            <a:r>
              <a:rPr lang="es-CL" sz="2400" b="1" spc="20" dirty="0">
                <a:latin typeface="Roboto"/>
                <a:cs typeface="Roboto"/>
              </a:rPr>
              <a:t>Teóricos:</a:t>
            </a:r>
            <a:endParaRPr lang="es-CL" sz="2400" dirty="0">
              <a:latin typeface="Roboto"/>
              <a:cs typeface="Roboto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89"/>
              </a:lnSpc>
            </a:pPr>
            <a:fld id="{81D60167-4931-47E6-BA6A-407CBD079E47}" type="slidenum">
              <a:rPr spc="-130" dirty="0"/>
              <a:t>3</a:t>
            </a:fld>
            <a:endParaRPr spc="-130" dirty="0"/>
          </a:p>
        </p:txBody>
      </p:sp>
      <p:pic>
        <p:nvPicPr>
          <p:cNvPr id="8" name="Imagen 7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D27A4425-2B33-EADE-2598-7C8C0D4A03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222" y="-34088"/>
            <a:ext cx="3375378" cy="7697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0F68978C-7A33-44EE-904B-7BA280474AF7}"/>
              </a:ext>
            </a:extLst>
          </p:cNvPr>
          <p:cNvSpPr txBox="1"/>
          <p:nvPr/>
        </p:nvSpPr>
        <p:spPr>
          <a:xfrm>
            <a:off x="1839595" y="4770169"/>
            <a:ext cx="6161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bg1"/>
                </a:solidFill>
              </a:rPr>
              <a:t>Durante la revisión de la literatura no se encontró un instrumento  que permitiese medir el fenómeno de estudio. </a:t>
            </a:r>
            <a:endParaRPr lang="es-CL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89"/>
              </a:lnSpc>
            </a:pPr>
            <a:fld id="{81D60167-4931-47E6-BA6A-407CBD079E47}" type="slidenum">
              <a:rPr spc="-130" dirty="0"/>
              <a:t>4</a:t>
            </a:fld>
            <a:endParaRPr spc="-130" dirty="0"/>
          </a:p>
        </p:txBody>
      </p:sp>
      <p:sp>
        <p:nvSpPr>
          <p:cNvPr id="3" name="object 3"/>
          <p:cNvSpPr txBox="1"/>
          <p:nvPr/>
        </p:nvSpPr>
        <p:spPr>
          <a:xfrm>
            <a:off x="196850" y="4235450"/>
            <a:ext cx="262255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5" dirty="0">
                <a:solidFill>
                  <a:srgbClr val="FFFFFF"/>
                </a:solidFill>
                <a:latin typeface="+mj-lt"/>
                <a:cs typeface="Roboto"/>
              </a:rPr>
              <a:t>Método</a:t>
            </a:r>
            <a:endParaRPr sz="3600" dirty="0">
              <a:latin typeface="+mj-lt"/>
              <a:cs typeface="Roboto"/>
            </a:endParaRP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CD3EA2CF-A0E7-4CE7-B0FE-93BB461688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601579"/>
              </p:ext>
            </p:extLst>
          </p:nvPr>
        </p:nvGraphicFramePr>
        <p:xfrm>
          <a:off x="76200" y="76200"/>
          <a:ext cx="9601199" cy="3733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3961">
                  <a:extLst>
                    <a:ext uri="{9D8B030D-6E8A-4147-A177-3AD203B41FA5}">
                      <a16:colId xmlns:a16="http://schemas.microsoft.com/office/drawing/2014/main" val="193936485"/>
                    </a:ext>
                  </a:extLst>
                </a:gridCol>
                <a:gridCol w="1344854">
                  <a:extLst>
                    <a:ext uri="{9D8B030D-6E8A-4147-A177-3AD203B41FA5}">
                      <a16:colId xmlns:a16="http://schemas.microsoft.com/office/drawing/2014/main" val="3869560488"/>
                    </a:ext>
                  </a:extLst>
                </a:gridCol>
                <a:gridCol w="1720956">
                  <a:extLst>
                    <a:ext uri="{9D8B030D-6E8A-4147-A177-3AD203B41FA5}">
                      <a16:colId xmlns:a16="http://schemas.microsoft.com/office/drawing/2014/main" val="2640514318"/>
                    </a:ext>
                  </a:extLst>
                </a:gridCol>
                <a:gridCol w="1911030">
                  <a:extLst>
                    <a:ext uri="{9D8B030D-6E8A-4147-A177-3AD203B41FA5}">
                      <a16:colId xmlns:a16="http://schemas.microsoft.com/office/drawing/2014/main" val="3870289695"/>
                    </a:ext>
                  </a:extLst>
                </a:gridCol>
                <a:gridCol w="1600199">
                  <a:extLst>
                    <a:ext uri="{9D8B030D-6E8A-4147-A177-3AD203B41FA5}">
                      <a16:colId xmlns:a16="http://schemas.microsoft.com/office/drawing/2014/main" val="1078287124"/>
                    </a:ext>
                  </a:extLst>
                </a:gridCol>
                <a:gridCol w="1600199">
                  <a:extLst>
                    <a:ext uri="{9D8B030D-6E8A-4147-A177-3AD203B41FA5}">
                      <a16:colId xmlns:a16="http://schemas.microsoft.com/office/drawing/2014/main" val="1429379033"/>
                    </a:ext>
                  </a:extLst>
                </a:gridCol>
              </a:tblGrid>
              <a:tr h="524583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Método</a:t>
                      </a:r>
                      <a:endParaRPr lang="es-CL" sz="14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Fase</a:t>
                      </a:r>
                      <a:endParaRPr lang="es-CL" sz="14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Diseño</a:t>
                      </a:r>
                      <a:endParaRPr lang="es-CL" sz="14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Levantamiento Información</a:t>
                      </a:r>
                      <a:endParaRPr lang="es-CL" sz="14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Participantes</a:t>
                      </a:r>
                      <a:endParaRPr lang="es-CL" sz="14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Análisis de Datos </a:t>
                      </a:r>
                      <a:endParaRPr lang="es-CL" sz="14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694595"/>
                  </a:ext>
                </a:extLst>
              </a:tr>
              <a:tr h="1080025">
                <a:tc rowSpan="3">
                  <a:txBody>
                    <a:bodyPr/>
                    <a:lstStyle/>
                    <a:p>
                      <a:r>
                        <a:rPr lang="es-CL" sz="1400" dirty="0"/>
                        <a:t>Mixto secuencial  exploratorio  (Creswell, 2015)</a:t>
                      </a:r>
                    </a:p>
                    <a:p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/>
                        <a:t>1. Cualitativa</a:t>
                      </a:r>
                    </a:p>
                    <a:p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err="1"/>
                        <a:t>Fenómenología</a:t>
                      </a:r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Grupo Focal: 4 por áreas del conocimiento. </a:t>
                      </a:r>
                    </a:p>
                    <a:p>
                      <a:r>
                        <a:rPr lang="es-ES" sz="1100" dirty="0"/>
                        <a:t>(Ingeniería/Humanidades/</a:t>
                      </a:r>
                    </a:p>
                    <a:p>
                      <a:r>
                        <a:rPr lang="es-ES" sz="1100" dirty="0"/>
                        <a:t>Arte /Salud)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17 participantes.</a:t>
                      </a:r>
                    </a:p>
                    <a:p>
                      <a:r>
                        <a:rPr lang="es-ES" sz="1000" dirty="0"/>
                        <a:t>(muestreo por cuotas proporcionales) </a:t>
                      </a:r>
                      <a:endParaRPr lang="es-C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/>
                        <a:t>Teoría</a:t>
                      </a:r>
                    </a:p>
                    <a:p>
                      <a:r>
                        <a:rPr lang="es-CL" sz="1400" dirty="0"/>
                        <a:t>fundamentada  (</a:t>
                      </a:r>
                      <a:r>
                        <a:rPr lang="es-CL" sz="1400" dirty="0" err="1"/>
                        <a:t>Charmaz</a:t>
                      </a:r>
                      <a:r>
                        <a:rPr lang="es-CL" sz="1400" dirty="0"/>
                        <a:t> , 2006)</a:t>
                      </a:r>
                    </a:p>
                    <a:p>
                      <a:endParaRPr lang="es-C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62929"/>
                  </a:ext>
                </a:extLst>
              </a:tr>
              <a:tr h="1604608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/>
                        <a:t>2. Cuantitativa</a:t>
                      </a:r>
                    </a:p>
                    <a:p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No  experimental,  transversal y  alcance</a:t>
                      </a:r>
                    </a:p>
                    <a:p>
                      <a:r>
                        <a:rPr lang="es-ES" sz="1400" dirty="0"/>
                        <a:t>correlacional</a:t>
                      </a:r>
                    </a:p>
                    <a:p>
                      <a:r>
                        <a:rPr lang="es-ES" sz="1400" dirty="0"/>
                        <a:t>(</a:t>
                      </a:r>
                      <a:r>
                        <a:rPr lang="es-ES" sz="1400" dirty="0" err="1"/>
                        <a:t>Hérnandez</a:t>
                      </a:r>
                      <a:r>
                        <a:rPr lang="es-ES" sz="1400" dirty="0"/>
                        <a:t>-  Sampieri, et al.,  2014)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/>
                        <a:t>Técnica: encuesta</a:t>
                      </a:r>
                    </a:p>
                    <a:p>
                      <a:r>
                        <a:rPr lang="es-CL" sz="1400" dirty="0"/>
                        <a:t>Instrumento: Cuestionario </a:t>
                      </a:r>
                      <a:r>
                        <a:rPr lang="es-CL" sz="1400" dirty="0" err="1"/>
                        <a:t>autoadministrado</a:t>
                      </a:r>
                      <a:r>
                        <a:rPr lang="es-CL" sz="1400" dirty="0"/>
                        <a:t>  (Escala tipo</a:t>
                      </a:r>
                    </a:p>
                    <a:p>
                      <a:r>
                        <a:rPr lang="es-CL" sz="1400" dirty="0"/>
                        <a:t>Likert)</a:t>
                      </a:r>
                    </a:p>
                    <a:p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/>
                        <a:t>577 estudiantes</a:t>
                      </a:r>
                    </a:p>
                    <a:p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/>
                        <a:t>Análisis  estadístico para determinar evidencias</a:t>
                      </a:r>
                      <a:r>
                        <a:rPr lang="es-CL" sz="1400" baseline="0" dirty="0"/>
                        <a:t> de validez y de confiabilidad</a:t>
                      </a:r>
                      <a:endParaRPr lang="es-CL" sz="1400" dirty="0"/>
                    </a:p>
                    <a:p>
                      <a:endParaRPr lang="es-C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348098"/>
                  </a:ext>
                </a:extLst>
              </a:tr>
              <a:tr h="524583">
                <a:tc vMerge="1">
                  <a:txBody>
                    <a:bodyPr/>
                    <a:lstStyle/>
                    <a:p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/>
                        <a:t>3. Integración</a:t>
                      </a:r>
                    </a:p>
                    <a:p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464431"/>
                  </a:ext>
                </a:extLst>
              </a:tr>
            </a:tbl>
          </a:graphicData>
        </a:graphic>
      </p:graphicFrame>
      <p:pic>
        <p:nvPicPr>
          <p:cNvPr id="5" name="Imagen 4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D27A4425-2B33-EADE-2598-7C8C0D4A03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624" y="4621161"/>
            <a:ext cx="3793976" cy="8652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376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6188" y="188759"/>
            <a:ext cx="4203700" cy="4514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850" spc="605" dirty="0">
                <a:solidFill>
                  <a:srgbClr val="1A1A1A"/>
                </a:solidFill>
                <a:latin typeface="+mj-lt"/>
              </a:rPr>
              <a:t>Fase Cualitativa</a:t>
            </a:r>
            <a:r>
              <a:rPr sz="2850" spc="605" dirty="0">
                <a:solidFill>
                  <a:srgbClr val="1A1A1A"/>
                </a:solidFill>
                <a:latin typeface="+mj-lt"/>
              </a:rPr>
              <a:t>:</a:t>
            </a:r>
            <a:endParaRPr sz="2850" dirty="0">
              <a:latin typeface="+mj-l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71527" y="851413"/>
            <a:ext cx="5293360" cy="3543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s-ES" sz="2150" spc="170" dirty="0">
                <a:solidFill>
                  <a:srgbClr val="1A1A1A"/>
                </a:solidFill>
                <a:cs typeface="Times New Roman"/>
              </a:rPr>
              <a:t>6 dimensiones: 2 categorías centrales </a:t>
            </a:r>
            <a:endParaRPr sz="2150" dirty="0"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6861" y="800011"/>
            <a:ext cx="790575" cy="38100"/>
          </a:xfrm>
          <a:custGeom>
            <a:avLst/>
            <a:gdLst/>
            <a:ahLst/>
            <a:cxnLst/>
            <a:rect l="l" t="t" r="r" b="b"/>
            <a:pathLst>
              <a:path w="790575" h="38100">
                <a:moveTo>
                  <a:pt x="790575" y="0"/>
                </a:moveTo>
                <a:lnTo>
                  <a:pt x="0" y="0"/>
                </a:lnTo>
                <a:lnTo>
                  <a:pt x="0" y="38100"/>
                </a:lnTo>
                <a:lnTo>
                  <a:pt x="790575" y="38100"/>
                </a:lnTo>
                <a:lnTo>
                  <a:pt x="790575" y="0"/>
                </a:lnTo>
                <a:close/>
              </a:path>
            </a:pathLst>
          </a:custGeom>
          <a:solidFill>
            <a:srgbClr val="3369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16617" y="2567377"/>
            <a:ext cx="1376680" cy="4987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12100"/>
              </a:lnSpc>
              <a:spcBef>
                <a:spcPts val="95"/>
              </a:spcBef>
            </a:pPr>
            <a:r>
              <a:rPr lang="es-ES" sz="1450" spc="-40" dirty="0">
                <a:solidFill>
                  <a:srgbClr val="1A1A1A"/>
                </a:solidFill>
                <a:cs typeface="Times New Roman"/>
              </a:rPr>
              <a:t>Significados del Plagio</a:t>
            </a:r>
            <a:endParaRPr sz="1450" dirty="0"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011127" y="1458441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457200" y="0"/>
                </a:moveTo>
                <a:lnTo>
                  <a:pt x="412381" y="2197"/>
                </a:lnTo>
                <a:lnTo>
                  <a:pt x="368007" y="8788"/>
                </a:lnTo>
                <a:lnTo>
                  <a:pt x="324485" y="19685"/>
                </a:lnTo>
                <a:lnTo>
                  <a:pt x="282232" y="34798"/>
                </a:lnTo>
                <a:lnTo>
                  <a:pt x="241681" y="53987"/>
                </a:lnTo>
                <a:lnTo>
                  <a:pt x="203200" y="77050"/>
                </a:lnTo>
                <a:lnTo>
                  <a:pt x="167157" y="103771"/>
                </a:lnTo>
                <a:lnTo>
                  <a:pt x="133908" y="133908"/>
                </a:lnTo>
                <a:lnTo>
                  <a:pt x="103771" y="167157"/>
                </a:lnTo>
                <a:lnTo>
                  <a:pt x="77050" y="203200"/>
                </a:lnTo>
                <a:lnTo>
                  <a:pt x="53987" y="241681"/>
                </a:lnTo>
                <a:lnTo>
                  <a:pt x="34798" y="282232"/>
                </a:lnTo>
                <a:lnTo>
                  <a:pt x="19685" y="324485"/>
                </a:lnTo>
                <a:lnTo>
                  <a:pt x="8788" y="368007"/>
                </a:lnTo>
                <a:lnTo>
                  <a:pt x="2197" y="412381"/>
                </a:lnTo>
                <a:lnTo>
                  <a:pt x="0" y="457200"/>
                </a:lnTo>
                <a:lnTo>
                  <a:pt x="137" y="468423"/>
                </a:lnTo>
                <a:lnTo>
                  <a:pt x="3437" y="513171"/>
                </a:lnTo>
                <a:lnTo>
                  <a:pt x="11112" y="557377"/>
                </a:lnTo>
                <a:lnTo>
                  <a:pt x="23078" y="600619"/>
                </a:lnTo>
                <a:lnTo>
                  <a:pt x="39219" y="642481"/>
                </a:lnTo>
                <a:lnTo>
                  <a:pt x="59400" y="682553"/>
                </a:lnTo>
                <a:lnTo>
                  <a:pt x="83401" y="720460"/>
                </a:lnTo>
                <a:lnTo>
                  <a:pt x="111005" y="755834"/>
                </a:lnTo>
                <a:lnTo>
                  <a:pt x="141943" y="788325"/>
                </a:lnTo>
                <a:lnTo>
                  <a:pt x="175918" y="817635"/>
                </a:lnTo>
                <a:lnTo>
                  <a:pt x="212605" y="843469"/>
                </a:lnTo>
                <a:lnTo>
                  <a:pt x="251644" y="865584"/>
                </a:lnTo>
                <a:lnTo>
                  <a:pt x="292657" y="883767"/>
                </a:lnTo>
                <a:lnTo>
                  <a:pt x="335262" y="897839"/>
                </a:lnTo>
                <a:lnTo>
                  <a:pt x="379040" y="907666"/>
                </a:lnTo>
                <a:lnTo>
                  <a:pt x="423569" y="913162"/>
                </a:lnTo>
                <a:lnTo>
                  <a:pt x="457200" y="914400"/>
                </a:lnTo>
                <a:lnTo>
                  <a:pt x="468423" y="914262"/>
                </a:lnTo>
                <a:lnTo>
                  <a:pt x="513171" y="910962"/>
                </a:lnTo>
                <a:lnTo>
                  <a:pt x="557377" y="903287"/>
                </a:lnTo>
                <a:lnTo>
                  <a:pt x="600619" y="891321"/>
                </a:lnTo>
                <a:lnTo>
                  <a:pt x="642481" y="875180"/>
                </a:lnTo>
                <a:lnTo>
                  <a:pt x="682553" y="854999"/>
                </a:lnTo>
                <a:lnTo>
                  <a:pt x="720460" y="830998"/>
                </a:lnTo>
                <a:lnTo>
                  <a:pt x="755834" y="803394"/>
                </a:lnTo>
                <a:lnTo>
                  <a:pt x="788325" y="772456"/>
                </a:lnTo>
                <a:lnTo>
                  <a:pt x="817635" y="738481"/>
                </a:lnTo>
                <a:lnTo>
                  <a:pt x="843469" y="701794"/>
                </a:lnTo>
                <a:lnTo>
                  <a:pt x="865584" y="662755"/>
                </a:lnTo>
                <a:lnTo>
                  <a:pt x="883767" y="621742"/>
                </a:lnTo>
                <a:lnTo>
                  <a:pt x="897839" y="579137"/>
                </a:lnTo>
                <a:lnTo>
                  <a:pt x="907666" y="535359"/>
                </a:lnTo>
                <a:lnTo>
                  <a:pt x="913162" y="490830"/>
                </a:lnTo>
                <a:lnTo>
                  <a:pt x="914400" y="457200"/>
                </a:lnTo>
                <a:lnTo>
                  <a:pt x="914262" y="445976"/>
                </a:lnTo>
                <a:lnTo>
                  <a:pt x="910962" y="401228"/>
                </a:lnTo>
                <a:lnTo>
                  <a:pt x="903287" y="357023"/>
                </a:lnTo>
                <a:lnTo>
                  <a:pt x="891321" y="313778"/>
                </a:lnTo>
                <a:lnTo>
                  <a:pt x="875180" y="271918"/>
                </a:lnTo>
                <a:lnTo>
                  <a:pt x="854999" y="231846"/>
                </a:lnTo>
                <a:lnTo>
                  <a:pt x="830998" y="193939"/>
                </a:lnTo>
                <a:lnTo>
                  <a:pt x="803394" y="158565"/>
                </a:lnTo>
                <a:lnTo>
                  <a:pt x="772456" y="126074"/>
                </a:lnTo>
                <a:lnTo>
                  <a:pt x="738481" y="96758"/>
                </a:lnTo>
                <a:lnTo>
                  <a:pt x="701794" y="70930"/>
                </a:lnTo>
                <a:lnTo>
                  <a:pt x="662755" y="48815"/>
                </a:lnTo>
                <a:lnTo>
                  <a:pt x="621742" y="30632"/>
                </a:lnTo>
                <a:lnTo>
                  <a:pt x="579137" y="16560"/>
                </a:lnTo>
                <a:lnTo>
                  <a:pt x="535359" y="6733"/>
                </a:lnTo>
                <a:lnTo>
                  <a:pt x="490830" y="1237"/>
                </a:lnTo>
                <a:lnTo>
                  <a:pt x="457200" y="0"/>
                </a:lnTo>
                <a:close/>
              </a:path>
            </a:pathLst>
          </a:custGeom>
          <a:solidFill>
            <a:srgbClr val="7D9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769192" y="2567377"/>
            <a:ext cx="1398270" cy="4987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2240" marR="5080" indent="-130175" algn="ctr">
              <a:lnSpc>
                <a:spcPct val="112100"/>
              </a:lnSpc>
              <a:spcBef>
                <a:spcPts val="95"/>
              </a:spcBef>
            </a:pPr>
            <a:r>
              <a:rPr lang="es-ES" sz="1450" dirty="0">
                <a:cs typeface="Times New Roman"/>
              </a:rPr>
              <a:t>Formas, Contexto, Soporte</a:t>
            </a:r>
            <a:endParaRPr sz="1450" dirty="0"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339574" y="2583398"/>
            <a:ext cx="1382395" cy="4987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3810" algn="ctr">
              <a:lnSpc>
                <a:spcPct val="112100"/>
              </a:lnSpc>
              <a:spcBef>
                <a:spcPts val="95"/>
              </a:spcBef>
            </a:pPr>
            <a:r>
              <a:rPr lang="es-ES" sz="1450" dirty="0">
                <a:cs typeface="Times New Roman"/>
              </a:rPr>
              <a:t>Razones del Plagio</a:t>
            </a:r>
            <a:endParaRPr sz="1450" dirty="0"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843903" y="2593387"/>
            <a:ext cx="1409700" cy="24558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40640" marR="32384" indent="-42545" algn="ctr">
              <a:lnSpc>
                <a:spcPts val="1730"/>
              </a:lnSpc>
              <a:spcBef>
                <a:spcPts val="215"/>
              </a:spcBef>
            </a:pPr>
            <a:r>
              <a:rPr lang="es-ES" sz="1500" spc="-5" dirty="0">
                <a:solidFill>
                  <a:srgbClr val="1A1A1A"/>
                </a:solidFill>
                <a:cs typeface="Times New Roman"/>
              </a:rPr>
              <a:t>Implicancias</a:t>
            </a:r>
            <a:r>
              <a:rPr lang="es-ES" sz="1500" spc="-5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497471" y="2535051"/>
            <a:ext cx="1231265" cy="4987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12100"/>
              </a:lnSpc>
              <a:spcBef>
                <a:spcPts val="95"/>
              </a:spcBef>
            </a:pPr>
            <a:r>
              <a:rPr lang="es-ES" sz="1450" spc="-40" dirty="0">
                <a:solidFill>
                  <a:srgbClr val="1A1A1A"/>
                </a:solidFill>
                <a:cs typeface="Times New Roman"/>
              </a:rPr>
              <a:t>Acciones de la Universidad</a:t>
            </a:r>
            <a:endParaRPr sz="1450" dirty="0">
              <a:cs typeface="Times New Roman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89"/>
              </a:lnSpc>
            </a:pPr>
            <a:fld id="{81D60167-4931-47E6-BA6A-407CBD079E47}" type="slidenum">
              <a:rPr spc="-130" dirty="0"/>
              <a:t>5</a:t>
            </a:fld>
            <a:endParaRPr spc="-130" dirty="0"/>
          </a:p>
        </p:txBody>
      </p:sp>
      <p:sp>
        <p:nvSpPr>
          <p:cNvPr id="24" name="object 20">
            <a:extLst>
              <a:ext uri="{FF2B5EF4-FFF2-40B4-BE49-F238E27FC236}">
                <a16:creationId xmlns:a16="http://schemas.microsoft.com/office/drawing/2014/main" id="{48CBBE42-2E35-4904-9321-3EFE77F0B963}"/>
              </a:ext>
            </a:extLst>
          </p:cNvPr>
          <p:cNvSpPr/>
          <p:nvPr/>
        </p:nvSpPr>
        <p:spPr>
          <a:xfrm>
            <a:off x="8240062" y="1458441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457200" y="0"/>
                </a:moveTo>
                <a:lnTo>
                  <a:pt x="412381" y="2197"/>
                </a:lnTo>
                <a:lnTo>
                  <a:pt x="368007" y="8788"/>
                </a:lnTo>
                <a:lnTo>
                  <a:pt x="324485" y="19685"/>
                </a:lnTo>
                <a:lnTo>
                  <a:pt x="282232" y="34798"/>
                </a:lnTo>
                <a:lnTo>
                  <a:pt x="241681" y="53987"/>
                </a:lnTo>
                <a:lnTo>
                  <a:pt x="203200" y="77050"/>
                </a:lnTo>
                <a:lnTo>
                  <a:pt x="167157" y="103771"/>
                </a:lnTo>
                <a:lnTo>
                  <a:pt x="133908" y="133908"/>
                </a:lnTo>
                <a:lnTo>
                  <a:pt x="103771" y="167157"/>
                </a:lnTo>
                <a:lnTo>
                  <a:pt x="77050" y="203200"/>
                </a:lnTo>
                <a:lnTo>
                  <a:pt x="53987" y="241681"/>
                </a:lnTo>
                <a:lnTo>
                  <a:pt x="34798" y="282232"/>
                </a:lnTo>
                <a:lnTo>
                  <a:pt x="19685" y="324485"/>
                </a:lnTo>
                <a:lnTo>
                  <a:pt x="8788" y="368007"/>
                </a:lnTo>
                <a:lnTo>
                  <a:pt x="2197" y="412381"/>
                </a:lnTo>
                <a:lnTo>
                  <a:pt x="0" y="457200"/>
                </a:lnTo>
                <a:lnTo>
                  <a:pt x="137" y="468423"/>
                </a:lnTo>
                <a:lnTo>
                  <a:pt x="3437" y="513171"/>
                </a:lnTo>
                <a:lnTo>
                  <a:pt x="11112" y="557377"/>
                </a:lnTo>
                <a:lnTo>
                  <a:pt x="23073" y="600619"/>
                </a:lnTo>
                <a:lnTo>
                  <a:pt x="39219" y="642481"/>
                </a:lnTo>
                <a:lnTo>
                  <a:pt x="59400" y="682553"/>
                </a:lnTo>
                <a:lnTo>
                  <a:pt x="83399" y="720460"/>
                </a:lnTo>
                <a:lnTo>
                  <a:pt x="111005" y="755834"/>
                </a:lnTo>
                <a:lnTo>
                  <a:pt x="141943" y="788325"/>
                </a:lnTo>
                <a:lnTo>
                  <a:pt x="175918" y="817635"/>
                </a:lnTo>
                <a:lnTo>
                  <a:pt x="212605" y="843469"/>
                </a:lnTo>
                <a:lnTo>
                  <a:pt x="251644" y="865584"/>
                </a:lnTo>
                <a:lnTo>
                  <a:pt x="292657" y="883767"/>
                </a:lnTo>
                <a:lnTo>
                  <a:pt x="335262" y="897839"/>
                </a:lnTo>
                <a:lnTo>
                  <a:pt x="379040" y="907666"/>
                </a:lnTo>
                <a:lnTo>
                  <a:pt x="423569" y="913162"/>
                </a:lnTo>
                <a:lnTo>
                  <a:pt x="457200" y="914400"/>
                </a:lnTo>
                <a:lnTo>
                  <a:pt x="468423" y="914262"/>
                </a:lnTo>
                <a:lnTo>
                  <a:pt x="513171" y="910962"/>
                </a:lnTo>
                <a:lnTo>
                  <a:pt x="557377" y="903287"/>
                </a:lnTo>
                <a:lnTo>
                  <a:pt x="600619" y="891321"/>
                </a:lnTo>
                <a:lnTo>
                  <a:pt x="642481" y="875180"/>
                </a:lnTo>
                <a:lnTo>
                  <a:pt x="682553" y="854999"/>
                </a:lnTo>
                <a:lnTo>
                  <a:pt x="720460" y="830998"/>
                </a:lnTo>
                <a:lnTo>
                  <a:pt x="755834" y="803394"/>
                </a:lnTo>
                <a:lnTo>
                  <a:pt x="788325" y="772456"/>
                </a:lnTo>
                <a:lnTo>
                  <a:pt x="817635" y="738481"/>
                </a:lnTo>
                <a:lnTo>
                  <a:pt x="843469" y="701794"/>
                </a:lnTo>
                <a:lnTo>
                  <a:pt x="865584" y="662755"/>
                </a:lnTo>
                <a:lnTo>
                  <a:pt x="883767" y="621742"/>
                </a:lnTo>
                <a:lnTo>
                  <a:pt x="897839" y="579137"/>
                </a:lnTo>
                <a:lnTo>
                  <a:pt x="907666" y="535359"/>
                </a:lnTo>
                <a:lnTo>
                  <a:pt x="913162" y="490830"/>
                </a:lnTo>
                <a:lnTo>
                  <a:pt x="914400" y="457200"/>
                </a:lnTo>
                <a:lnTo>
                  <a:pt x="914262" y="445976"/>
                </a:lnTo>
                <a:lnTo>
                  <a:pt x="910962" y="401228"/>
                </a:lnTo>
                <a:lnTo>
                  <a:pt x="903287" y="357023"/>
                </a:lnTo>
                <a:lnTo>
                  <a:pt x="891321" y="313778"/>
                </a:lnTo>
                <a:lnTo>
                  <a:pt x="875180" y="271918"/>
                </a:lnTo>
                <a:lnTo>
                  <a:pt x="854999" y="231846"/>
                </a:lnTo>
                <a:lnTo>
                  <a:pt x="830998" y="193939"/>
                </a:lnTo>
                <a:lnTo>
                  <a:pt x="803394" y="158565"/>
                </a:lnTo>
                <a:lnTo>
                  <a:pt x="772456" y="126074"/>
                </a:lnTo>
                <a:lnTo>
                  <a:pt x="738481" y="96758"/>
                </a:lnTo>
                <a:lnTo>
                  <a:pt x="701794" y="70930"/>
                </a:lnTo>
                <a:lnTo>
                  <a:pt x="662755" y="48815"/>
                </a:lnTo>
                <a:lnTo>
                  <a:pt x="621742" y="30632"/>
                </a:lnTo>
                <a:lnTo>
                  <a:pt x="579137" y="16560"/>
                </a:lnTo>
                <a:lnTo>
                  <a:pt x="535359" y="6733"/>
                </a:lnTo>
                <a:lnTo>
                  <a:pt x="490830" y="1237"/>
                </a:lnTo>
                <a:lnTo>
                  <a:pt x="457200" y="0"/>
                </a:lnTo>
                <a:close/>
              </a:path>
            </a:pathLst>
          </a:custGeom>
          <a:solidFill>
            <a:srgbClr val="7D9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2">
            <a:extLst>
              <a:ext uri="{FF2B5EF4-FFF2-40B4-BE49-F238E27FC236}">
                <a16:creationId xmlns:a16="http://schemas.microsoft.com/office/drawing/2014/main" id="{3806EDDA-665C-4473-AB88-AB5086EA8F4C}"/>
              </a:ext>
            </a:extLst>
          </p:cNvPr>
          <p:cNvSpPr txBox="1"/>
          <p:nvPr/>
        </p:nvSpPr>
        <p:spPr>
          <a:xfrm>
            <a:off x="8006986" y="2570061"/>
            <a:ext cx="1231265" cy="24878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12100"/>
              </a:lnSpc>
              <a:spcBef>
                <a:spcPts val="95"/>
              </a:spcBef>
            </a:pPr>
            <a:r>
              <a:rPr lang="es-ES" sz="1450" spc="-40" dirty="0">
                <a:solidFill>
                  <a:srgbClr val="1A1A1A"/>
                </a:solidFill>
                <a:cs typeface="Times New Roman"/>
              </a:rPr>
              <a:t>Prácticas</a:t>
            </a:r>
            <a:endParaRPr sz="1450" dirty="0">
              <a:cs typeface="Times New Roman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E844DCA8-6D93-4FF6-A814-1F932AB298AE}"/>
              </a:ext>
            </a:extLst>
          </p:cNvPr>
          <p:cNvSpPr txBox="1"/>
          <p:nvPr/>
        </p:nvSpPr>
        <p:spPr>
          <a:xfrm>
            <a:off x="217515" y="3495796"/>
            <a:ext cx="8936947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600" dirty="0"/>
              <a:t>Grupos Focal (4).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600" dirty="0"/>
              <a:t>Muestreo por cuotas proporcionales: Áreas del conocimiento (Humanidades, Arte, Salud, Ingeniería).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600" dirty="0"/>
              <a:t>Participantes: 17 estudiantes de pregrado.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600" dirty="0"/>
              <a:t>Agosto- Septiembre de 2021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600" dirty="0"/>
              <a:t>Procesamiento de los datos: </a:t>
            </a:r>
            <a:r>
              <a:rPr lang="es-ES" sz="1600" dirty="0" err="1"/>
              <a:t>Nvivo</a:t>
            </a:r>
            <a:r>
              <a:rPr lang="es-ES" sz="1600" dirty="0"/>
              <a:t>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600" dirty="0"/>
              <a:t>Análisis: Teoría Fundamentada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ES" sz="11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sz="1100" dirty="0"/>
          </a:p>
        </p:txBody>
      </p:sp>
      <p:pic>
        <p:nvPicPr>
          <p:cNvPr id="28" name="object 5">
            <a:extLst>
              <a:ext uri="{FF2B5EF4-FFF2-40B4-BE49-F238E27FC236}">
                <a16:creationId xmlns:a16="http://schemas.microsoft.com/office/drawing/2014/main" id="{1468EFF9-7ECB-4A37-98AB-32B2CE0FC1A3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8448" y="1465819"/>
            <a:ext cx="910474" cy="914399"/>
          </a:xfrm>
          <a:prstGeom prst="rect">
            <a:avLst/>
          </a:prstGeom>
        </p:spPr>
      </p:pic>
      <p:sp>
        <p:nvSpPr>
          <p:cNvPr id="29" name="object 17">
            <a:extLst>
              <a:ext uri="{FF2B5EF4-FFF2-40B4-BE49-F238E27FC236}">
                <a16:creationId xmlns:a16="http://schemas.microsoft.com/office/drawing/2014/main" id="{51E554A3-E79B-4BC3-90DF-0A43DD692742}"/>
              </a:ext>
            </a:extLst>
          </p:cNvPr>
          <p:cNvSpPr/>
          <p:nvPr/>
        </p:nvSpPr>
        <p:spPr>
          <a:xfrm>
            <a:off x="8459137" y="1684893"/>
            <a:ext cx="476250" cy="476250"/>
          </a:xfrm>
          <a:custGeom>
            <a:avLst/>
            <a:gdLst/>
            <a:ahLst/>
            <a:cxnLst/>
            <a:rect l="l" t="t" r="r" b="b"/>
            <a:pathLst>
              <a:path w="476250" h="476250">
                <a:moveTo>
                  <a:pt x="184848" y="66675"/>
                </a:moveTo>
                <a:lnTo>
                  <a:pt x="0" y="66675"/>
                </a:lnTo>
                <a:lnTo>
                  <a:pt x="0" y="476250"/>
                </a:lnTo>
                <a:lnTo>
                  <a:pt x="304800" y="476250"/>
                </a:lnTo>
                <a:lnTo>
                  <a:pt x="304800" y="457200"/>
                </a:lnTo>
                <a:lnTo>
                  <a:pt x="19050" y="457200"/>
                </a:lnTo>
                <a:lnTo>
                  <a:pt x="19050" y="85725"/>
                </a:lnTo>
                <a:lnTo>
                  <a:pt x="204190" y="85725"/>
                </a:lnTo>
                <a:lnTo>
                  <a:pt x="187820" y="69354"/>
                </a:lnTo>
                <a:lnTo>
                  <a:pt x="184848" y="66675"/>
                </a:lnTo>
                <a:close/>
              </a:path>
              <a:path w="476250" h="476250">
                <a:moveTo>
                  <a:pt x="204190" y="85725"/>
                </a:moveTo>
                <a:lnTo>
                  <a:pt x="171450" y="85725"/>
                </a:lnTo>
                <a:lnTo>
                  <a:pt x="171450" y="200025"/>
                </a:lnTo>
                <a:lnTo>
                  <a:pt x="285750" y="200025"/>
                </a:lnTo>
                <a:lnTo>
                  <a:pt x="285750" y="457200"/>
                </a:lnTo>
                <a:lnTo>
                  <a:pt x="304800" y="457200"/>
                </a:lnTo>
                <a:lnTo>
                  <a:pt x="304800" y="186626"/>
                </a:lnTo>
                <a:lnTo>
                  <a:pt x="302120" y="183654"/>
                </a:lnTo>
                <a:lnTo>
                  <a:pt x="299440" y="180975"/>
                </a:lnTo>
                <a:lnTo>
                  <a:pt x="190500" y="180975"/>
                </a:lnTo>
                <a:lnTo>
                  <a:pt x="190500" y="99415"/>
                </a:lnTo>
                <a:lnTo>
                  <a:pt x="217881" y="99415"/>
                </a:lnTo>
                <a:lnTo>
                  <a:pt x="204190" y="85725"/>
                </a:lnTo>
                <a:close/>
              </a:path>
              <a:path w="476250" h="476250">
                <a:moveTo>
                  <a:pt x="118770" y="309854"/>
                </a:moveTo>
                <a:lnTo>
                  <a:pt x="64884" y="344093"/>
                </a:lnTo>
                <a:lnTo>
                  <a:pt x="50996" y="377724"/>
                </a:lnTo>
                <a:lnTo>
                  <a:pt x="54468" y="395641"/>
                </a:lnTo>
                <a:lnTo>
                  <a:pt x="64884" y="411365"/>
                </a:lnTo>
                <a:lnTo>
                  <a:pt x="80608" y="421781"/>
                </a:lnTo>
                <a:lnTo>
                  <a:pt x="98525" y="425253"/>
                </a:lnTo>
                <a:lnTo>
                  <a:pt x="116438" y="421781"/>
                </a:lnTo>
                <a:lnTo>
                  <a:pt x="132156" y="411365"/>
                </a:lnTo>
                <a:lnTo>
                  <a:pt x="137125" y="406396"/>
                </a:lnTo>
                <a:lnTo>
                  <a:pt x="98526" y="406396"/>
                </a:lnTo>
                <a:lnTo>
                  <a:pt x="87770" y="404289"/>
                </a:lnTo>
                <a:lnTo>
                  <a:pt x="78282" y="397967"/>
                </a:lnTo>
                <a:lnTo>
                  <a:pt x="71960" y="388479"/>
                </a:lnTo>
                <a:lnTo>
                  <a:pt x="69853" y="377724"/>
                </a:lnTo>
                <a:lnTo>
                  <a:pt x="71960" y="366966"/>
                </a:lnTo>
                <a:lnTo>
                  <a:pt x="78282" y="357479"/>
                </a:lnTo>
                <a:lnTo>
                  <a:pt x="104140" y="331622"/>
                </a:lnTo>
                <a:lnTo>
                  <a:pt x="111467" y="328904"/>
                </a:lnTo>
                <a:lnTo>
                  <a:pt x="212422" y="328904"/>
                </a:lnTo>
                <a:lnTo>
                  <a:pt x="219671" y="323850"/>
                </a:lnTo>
                <a:lnTo>
                  <a:pt x="225153" y="318368"/>
                </a:lnTo>
                <a:lnTo>
                  <a:pt x="182134" y="318365"/>
                </a:lnTo>
                <a:lnTo>
                  <a:pt x="180602" y="317893"/>
                </a:lnTo>
                <a:lnTo>
                  <a:pt x="144957" y="317893"/>
                </a:lnTo>
                <a:lnTo>
                  <a:pt x="138821" y="314430"/>
                </a:lnTo>
                <a:lnTo>
                  <a:pt x="132335" y="311912"/>
                </a:lnTo>
                <a:lnTo>
                  <a:pt x="125614" y="310374"/>
                </a:lnTo>
                <a:lnTo>
                  <a:pt x="118770" y="309854"/>
                </a:lnTo>
                <a:close/>
              </a:path>
              <a:path w="476250" h="476250">
                <a:moveTo>
                  <a:pt x="164454" y="345274"/>
                </a:moveTo>
                <a:lnTo>
                  <a:pt x="144360" y="345274"/>
                </a:lnTo>
                <a:lnTo>
                  <a:pt x="146918" y="353590"/>
                </a:lnTo>
                <a:lnTo>
                  <a:pt x="146915" y="362170"/>
                </a:lnTo>
                <a:lnTo>
                  <a:pt x="118770" y="397967"/>
                </a:lnTo>
                <a:lnTo>
                  <a:pt x="98526" y="406396"/>
                </a:lnTo>
                <a:lnTo>
                  <a:pt x="137125" y="406396"/>
                </a:lnTo>
                <a:lnTo>
                  <a:pt x="152400" y="391121"/>
                </a:lnTo>
                <a:lnTo>
                  <a:pt x="161876" y="377530"/>
                </a:lnTo>
                <a:lnTo>
                  <a:pt x="165979" y="362170"/>
                </a:lnTo>
                <a:lnTo>
                  <a:pt x="165854" y="359918"/>
                </a:lnTo>
                <a:lnTo>
                  <a:pt x="164831" y="346141"/>
                </a:lnTo>
                <a:lnTo>
                  <a:pt x="164454" y="345274"/>
                </a:lnTo>
                <a:close/>
              </a:path>
              <a:path w="476250" h="476250">
                <a:moveTo>
                  <a:pt x="375348" y="19050"/>
                </a:moveTo>
                <a:lnTo>
                  <a:pt x="342900" y="19050"/>
                </a:lnTo>
                <a:lnTo>
                  <a:pt x="342900" y="133350"/>
                </a:lnTo>
                <a:lnTo>
                  <a:pt x="457200" y="133350"/>
                </a:lnTo>
                <a:lnTo>
                  <a:pt x="457200" y="381000"/>
                </a:lnTo>
                <a:lnTo>
                  <a:pt x="323850" y="381000"/>
                </a:lnTo>
                <a:lnTo>
                  <a:pt x="323850" y="400050"/>
                </a:lnTo>
                <a:lnTo>
                  <a:pt x="476250" y="400050"/>
                </a:lnTo>
                <a:lnTo>
                  <a:pt x="476250" y="119951"/>
                </a:lnTo>
                <a:lnTo>
                  <a:pt x="470598" y="114300"/>
                </a:lnTo>
                <a:lnTo>
                  <a:pt x="361950" y="114300"/>
                </a:lnTo>
                <a:lnTo>
                  <a:pt x="361950" y="32448"/>
                </a:lnTo>
                <a:lnTo>
                  <a:pt x="388747" y="32448"/>
                </a:lnTo>
                <a:lnTo>
                  <a:pt x="375348" y="19050"/>
                </a:lnTo>
                <a:close/>
              </a:path>
              <a:path w="476250" h="476250">
                <a:moveTo>
                  <a:pt x="212422" y="328904"/>
                </a:moveTo>
                <a:lnTo>
                  <a:pt x="122961" y="328904"/>
                </a:lnTo>
                <a:lnTo>
                  <a:pt x="127076" y="330047"/>
                </a:lnTo>
                <a:lnTo>
                  <a:pt x="130975" y="331889"/>
                </a:lnTo>
                <a:lnTo>
                  <a:pt x="118770" y="344093"/>
                </a:lnTo>
                <a:lnTo>
                  <a:pt x="117716" y="344944"/>
                </a:lnTo>
                <a:lnTo>
                  <a:pt x="116878" y="345960"/>
                </a:lnTo>
                <a:lnTo>
                  <a:pt x="115646" y="348373"/>
                </a:lnTo>
                <a:lnTo>
                  <a:pt x="115303" y="349643"/>
                </a:lnTo>
                <a:lnTo>
                  <a:pt x="115163" y="352348"/>
                </a:lnTo>
                <a:lnTo>
                  <a:pt x="115366" y="353656"/>
                </a:lnTo>
                <a:lnTo>
                  <a:pt x="123901" y="361086"/>
                </a:lnTo>
                <a:lnTo>
                  <a:pt x="126606" y="360946"/>
                </a:lnTo>
                <a:lnTo>
                  <a:pt x="127876" y="360603"/>
                </a:lnTo>
                <a:lnTo>
                  <a:pt x="130289" y="359371"/>
                </a:lnTo>
                <a:lnTo>
                  <a:pt x="131305" y="358533"/>
                </a:lnTo>
                <a:lnTo>
                  <a:pt x="132156" y="357479"/>
                </a:lnTo>
                <a:lnTo>
                  <a:pt x="144360" y="345274"/>
                </a:lnTo>
                <a:lnTo>
                  <a:pt x="164454" y="345274"/>
                </a:lnTo>
                <a:lnTo>
                  <a:pt x="158356" y="331292"/>
                </a:lnTo>
                <a:lnTo>
                  <a:pt x="159842" y="329806"/>
                </a:lnTo>
                <a:lnTo>
                  <a:pt x="211128" y="329806"/>
                </a:lnTo>
                <a:lnTo>
                  <a:pt x="212422" y="328904"/>
                </a:lnTo>
                <a:close/>
              </a:path>
              <a:path w="476250" h="476250">
                <a:moveTo>
                  <a:pt x="211128" y="329806"/>
                </a:moveTo>
                <a:lnTo>
                  <a:pt x="159842" y="329806"/>
                </a:lnTo>
                <a:lnTo>
                  <a:pt x="174691" y="336281"/>
                </a:lnTo>
                <a:lnTo>
                  <a:pt x="190595" y="337462"/>
                </a:lnTo>
                <a:lnTo>
                  <a:pt x="206080" y="333326"/>
                </a:lnTo>
                <a:lnTo>
                  <a:pt x="211128" y="329806"/>
                </a:lnTo>
                <a:close/>
              </a:path>
              <a:path w="476250" h="476250">
                <a:moveTo>
                  <a:pt x="243272" y="241401"/>
                </a:moveTo>
                <a:lnTo>
                  <a:pt x="213563" y="241401"/>
                </a:lnTo>
                <a:lnTo>
                  <a:pt x="220891" y="244106"/>
                </a:lnTo>
                <a:lnTo>
                  <a:pt x="226517" y="249732"/>
                </a:lnTo>
                <a:lnTo>
                  <a:pt x="232839" y="259220"/>
                </a:lnTo>
                <a:lnTo>
                  <a:pt x="234946" y="269975"/>
                </a:lnTo>
                <a:lnTo>
                  <a:pt x="232839" y="280733"/>
                </a:lnTo>
                <a:lnTo>
                  <a:pt x="206273" y="310451"/>
                </a:lnTo>
                <a:lnTo>
                  <a:pt x="182145" y="318368"/>
                </a:lnTo>
                <a:lnTo>
                  <a:pt x="225156" y="318365"/>
                </a:lnTo>
                <a:lnTo>
                  <a:pt x="239915" y="303606"/>
                </a:lnTo>
                <a:lnTo>
                  <a:pt x="250331" y="287888"/>
                </a:lnTo>
                <a:lnTo>
                  <a:pt x="253803" y="269975"/>
                </a:lnTo>
                <a:lnTo>
                  <a:pt x="250331" y="252058"/>
                </a:lnTo>
                <a:lnTo>
                  <a:pt x="243272" y="241401"/>
                </a:lnTo>
                <a:close/>
              </a:path>
              <a:path w="476250" h="476250">
                <a:moveTo>
                  <a:pt x="206273" y="222351"/>
                </a:moveTo>
                <a:lnTo>
                  <a:pt x="152400" y="256578"/>
                </a:lnTo>
                <a:lnTo>
                  <a:pt x="138821" y="285527"/>
                </a:lnTo>
                <a:lnTo>
                  <a:pt x="138893" y="287083"/>
                </a:lnTo>
                <a:lnTo>
                  <a:pt x="139968" y="301558"/>
                </a:lnTo>
                <a:lnTo>
                  <a:pt x="146443" y="316407"/>
                </a:lnTo>
                <a:lnTo>
                  <a:pt x="144957" y="317893"/>
                </a:lnTo>
                <a:lnTo>
                  <a:pt x="180602" y="317893"/>
                </a:lnTo>
                <a:lnTo>
                  <a:pt x="173837" y="315810"/>
                </a:lnTo>
                <a:lnTo>
                  <a:pt x="187236" y="302412"/>
                </a:lnTo>
                <a:lnTo>
                  <a:pt x="160439" y="302412"/>
                </a:lnTo>
                <a:lnTo>
                  <a:pt x="157881" y="294104"/>
                </a:lnTo>
                <a:lnTo>
                  <a:pt x="191655" y="244106"/>
                </a:lnTo>
                <a:lnTo>
                  <a:pt x="198983" y="241401"/>
                </a:lnTo>
                <a:lnTo>
                  <a:pt x="243272" y="241401"/>
                </a:lnTo>
                <a:lnTo>
                  <a:pt x="239915" y="236334"/>
                </a:lnTo>
                <a:lnTo>
                  <a:pt x="232471" y="230243"/>
                </a:lnTo>
                <a:lnTo>
                  <a:pt x="224204" y="225871"/>
                </a:lnTo>
                <a:lnTo>
                  <a:pt x="215382" y="223234"/>
                </a:lnTo>
                <a:lnTo>
                  <a:pt x="206273" y="222351"/>
                </a:lnTo>
                <a:close/>
              </a:path>
              <a:path w="476250" h="476250">
                <a:moveTo>
                  <a:pt x="193738" y="273583"/>
                </a:moveTo>
                <a:lnTo>
                  <a:pt x="191693" y="273837"/>
                </a:lnTo>
                <a:lnTo>
                  <a:pt x="189458" y="274167"/>
                </a:lnTo>
                <a:lnTo>
                  <a:pt x="187566" y="275158"/>
                </a:lnTo>
                <a:lnTo>
                  <a:pt x="186029" y="276821"/>
                </a:lnTo>
                <a:lnTo>
                  <a:pt x="160439" y="302412"/>
                </a:lnTo>
                <a:lnTo>
                  <a:pt x="187236" y="302412"/>
                </a:lnTo>
                <a:lnTo>
                  <a:pt x="199428" y="290220"/>
                </a:lnTo>
                <a:lnTo>
                  <a:pt x="200926" y="288798"/>
                </a:lnTo>
                <a:lnTo>
                  <a:pt x="201866" y="287083"/>
                </a:lnTo>
                <a:lnTo>
                  <a:pt x="202628" y="283032"/>
                </a:lnTo>
                <a:lnTo>
                  <a:pt x="202374" y="281089"/>
                </a:lnTo>
                <a:lnTo>
                  <a:pt x="200609" y="277355"/>
                </a:lnTo>
                <a:lnTo>
                  <a:pt x="199275" y="275932"/>
                </a:lnTo>
                <a:lnTo>
                  <a:pt x="195656" y="273951"/>
                </a:lnTo>
                <a:lnTo>
                  <a:pt x="193738" y="273583"/>
                </a:lnTo>
                <a:close/>
              </a:path>
              <a:path w="476250" h="476250">
                <a:moveTo>
                  <a:pt x="217881" y="99415"/>
                </a:moveTo>
                <a:lnTo>
                  <a:pt x="190500" y="99415"/>
                </a:lnTo>
                <a:lnTo>
                  <a:pt x="272059" y="180975"/>
                </a:lnTo>
                <a:lnTo>
                  <a:pt x="299440" y="180975"/>
                </a:lnTo>
                <a:lnTo>
                  <a:pt x="217881" y="99415"/>
                </a:lnTo>
                <a:close/>
              </a:path>
              <a:path w="476250" h="476250">
                <a:moveTo>
                  <a:pt x="388747" y="32448"/>
                </a:moveTo>
                <a:lnTo>
                  <a:pt x="361950" y="32448"/>
                </a:lnTo>
                <a:lnTo>
                  <a:pt x="443801" y="114300"/>
                </a:lnTo>
                <a:lnTo>
                  <a:pt x="470598" y="114300"/>
                </a:lnTo>
                <a:lnTo>
                  <a:pt x="388747" y="32448"/>
                </a:lnTo>
                <a:close/>
              </a:path>
              <a:path w="476250" h="476250">
                <a:moveTo>
                  <a:pt x="356298" y="0"/>
                </a:moveTo>
                <a:lnTo>
                  <a:pt x="190500" y="0"/>
                </a:lnTo>
                <a:lnTo>
                  <a:pt x="190500" y="47625"/>
                </a:lnTo>
                <a:lnTo>
                  <a:pt x="209550" y="66675"/>
                </a:lnTo>
                <a:lnTo>
                  <a:pt x="209550" y="19050"/>
                </a:lnTo>
                <a:lnTo>
                  <a:pt x="375348" y="19050"/>
                </a:lnTo>
                <a:lnTo>
                  <a:pt x="356298" y="0"/>
                </a:lnTo>
                <a:close/>
              </a:path>
            </a:pathLst>
          </a:custGeom>
          <a:solidFill>
            <a:srgbClr val="1A1A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21">
            <a:extLst>
              <a:ext uri="{FF2B5EF4-FFF2-40B4-BE49-F238E27FC236}">
                <a16:creationId xmlns:a16="http://schemas.microsoft.com/office/drawing/2014/main" id="{82D24B4D-9847-49FF-87E2-33A169A4DD6A}"/>
              </a:ext>
            </a:extLst>
          </p:cNvPr>
          <p:cNvSpPr/>
          <p:nvPr/>
        </p:nvSpPr>
        <p:spPr>
          <a:xfrm>
            <a:off x="2249252" y="1772199"/>
            <a:ext cx="438150" cy="328930"/>
          </a:xfrm>
          <a:custGeom>
            <a:avLst/>
            <a:gdLst/>
            <a:ahLst/>
            <a:cxnLst/>
            <a:rect l="l" t="t" r="r" b="b"/>
            <a:pathLst>
              <a:path w="438150" h="328929">
                <a:moveTo>
                  <a:pt x="219075" y="175260"/>
                </a:moveTo>
                <a:lnTo>
                  <a:pt x="190399" y="178075"/>
                </a:lnTo>
                <a:lnTo>
                  <a:pt x="163623" y="186077"/>
                </a:lnTo>
                <a:lnTo>
                  <a:pt x="138900" y="198598"/>
                </a:lnTo>
                <a:lnTo>
                  <a:pt x="116382" y="214972"/>
                </a:lnTo>
                <a:lnTo>
                  <a:pt x="144449" y="247840"/>
                </a:lnTo>
                <a:lnTo>
                  <a:pt x="160105" y="235946"/>
                </a:lnTo>
                <a:lnTo>
                  <a:pt x="177452" y="226880"/>
                </a:lnTo>
                <a:lnTo>
                  <a:pt x="196440" y="221103"/>
                </a:lnTo>
                <a:lnTo>
                  <a:pt x="217017" y="219075"/>
                </a:lnTo>
                <a:lnTo>
                  <a:pt x="314074" y="219075"/>
                </a:lnTo>
                <a:lnTo>
                  <a:pt x="317665" y="214972"/>
                </a:lnTo>
                <a:lnTo>
                  <a:pt x="297636" y="198598"/>
                </a:lnTo>
                <a:lnTo>
                  <a:pt x="274118" y="186077"/>
                </a:lnTo>
                <a:lnTo>
                  <a:pt x="247726" y="178075"/>
                </a:lnTo>
                <a:lnTo>
                  <a:pt x="219075" y="175260"/>
                </a:lnTo>
                <a:close/>
              </a:path>
              <a:path w="438150" h="328929">
                <a:moveTo>
                  <a:pt x="314074" y="219075"/>
                </a:moveTo>
                <a:lnTo>
                  <a:pt x="217017" y="219075"/>
                </a:lnTo>
                <a:lnTo>
                  <a:pt x="237494" y="221103"/>
                </a:lnTo>
                <a:lnTo>
                  <a:pt x="256249" y="226880"/>
                </a:lnTo>
                <a:lnTo>
                  <a:pt x="273358" y="235946"/>
                </a:lnTo>
                <a:lnTo>
                  <a:pt x="288899" y="247840"/>
                </a:lnTo>
                <a:lnTo>
                  <a:pt x="314074" y="219075"/>
                </a:lnTo>
                <a:close/>
              </a:path>
              <a:path w="438150" h="328929">
                <a:moveTo>
                  <a:pt x="219075" y="87630"/>
                </a:moveTo>
                <a:lnTo>
                  <a:pt x="174018" y="92021"/>
                </a:lnTo>
                <a:lnTo>
                  <a:pt x="131579" y="104476"/>
                </a:lnTo>
                <a:lnTo>
                  <a:pt x="92839" y="123913"/>
                </a:lnTo>
                <a:lnTo>
                  <a:pt x="58877" y="149250"/>
                </a:lnTo>
                <a:lnTo>
                  <a:pt x="87630" y="182118"/>
                </a:lnTo>
                <a:lnTo>
                  <a:pt x="115869" y="161261"/>
                </a:lnTo>
                <a:lnTo>
                  <a:pt x="147599" y="145280"/>
                </a:lnTo>
                <a:lnTo>
                  <a:pt x="182206" y="135049"/>
                </a:lnTo>
                <a:lnTo>
                  <a:pt x="219075" y="131445"/>
                </a:lnTo>
                <a:lnTo>
                  <a:pt x="355406" y="131445"/>
                </a:lnTo>
                <a:lnTo>
                  <a:pt x="345310" y="123913"/>
                </a:lnTo>
                <a:lnTo>
                  <a:pt x="306570" y="104476"/>
                </a:lnTo>
                <a:lnTo>
                  <a:pt x="264131" y="92021"/>
                </a:lnTo>
                <a:lnTo>
                  <a:pt x="219075" y="87630"/>
                </a:lnTo>
                <a:close/>
              </a:path>
              <a:path w="438150" h="328929">
                <a:moveTo>
                  <a:pt x="355406" y="131445"/>
                </a:moveTo>
                <a:lnTo>
                  <a:pt x="219075" y="131445"/>
                </a:lnTo>
                <a:lnTo>
                  <a:pt x="255943" y="135049"/>
                </a:lnTo>
                <a:lnTo>
                  <a:pt x="290550" y="145280"/>
                </a:lnTo>
                <a:lnTo>
                  <a:pt x="322280" y="161261"/>
                </a:lnTo>
                <a:lnTo>
                  <a:pt x="350520" y="182118"/>
                </a:lnTo>
                <a:lnTo>
                  <a:pt x="379272" y="149250"/>
                </a:lnTo>
                <a:lnTo>
                  <a:pt x="355406" y="131445"/>
                </a:lnTo>
                <a:close/>
              </a:path>
              <a:path w="438150" h="328929">
                <a:moveTo>
                  <a:pt x="219075" y="0"/>
                </a:moveTo>
                <a:lnTo>
                  <a:pt x="170001" y="3849"/>
                </a:lnTo>
                <a:lnTo>
                  <a:pt x="123030" y="14888"/>
                </a:lnTo>
                <a:lnTo>
                  <a:pt x="78688" y="32356"/>
                </a:lnTo>
                <a:lnTo>
                  <a:pt x="37503" y="55489"/>
                </a:lnTo>
                <a:lnTo>
                  <a:pt x="0" y="83527"/>
                </a:lnTo>
                <a:lnTo>
                  <a:pt x="28752" y="116395"/>
                </a:lnTo>
                <a:lnTo>
                  <a:pt x="70504" y="86570"/>
                </a:lnTo>
                <a:lnTo>
                  <a:pt x="116517" y="63674"/>
                </a:lnTo>
                <a:lnTo>
                  <a:pt x="166228" y="48994"/>
                </a:lnTo>
                <a:lnTo>
                  <a:pt x="219075" y="43815"/>
                </a:lnTo>
                <a:lnTo>
                  <a:pt x="379861" y="43815"/>
                </a:lnTo>
                <a:lnTo>
                  <a:pt x="359461" y="32356"/>
                </a:lnTo>
                <a:lnTo>
                  <a:pt x="315119" y="14888"/>
                </a:lnTo>
                <a:lnTo>
                  <a:pt x="268148" y="3849"/>
                </a:lnTo>
                <a:lnTo>
                  <a:pt x="219075" y="0"/>
                </a:lnTo>
                <a:close/>
              </a:path>
              <a:path w="438150" h="328929">
                <a:moveTo>
                  <a:pt x="379861" y="43815"/>
                </a:moveTo>
                <a:lnTo>
                  <a:pt x="219075" y="43815"/>
                </a:lnTo>
                <a:lnTo>
                  <a:pt x="271908" y="48994"/>
                </a:lnTo>
                <a:lnTo>
                  <a:pt x="321427" y="63674"/>
                </a:lnTo>
                <a:lnTo>
                  <a:pt x="366836" y="86570"/>
                </a:lnTo>
                <a:lnTo>
                  <a:pt x="407339" y="116395"/>
                </a:lnTo>
                <a:lnTo>
                  <a:pt x="438150" y="83527"/>
                </a:lnTo>
                <a:lnTo>
                  <a:pt x="400646" y="55489"/>
                </a:lnTo>
                <a:lnTo>
                  <a:pt x="379861" y="43815"/>
                </a:lnTo>
                <a:close/>
              </a:path>
              <a:path w="438150" h="328929">
                <a:moveTo>
                  <a:pt x="219075" y="262890"/>
                </a:moveTo>
                <a:lnTo>
                  <a:pt x="206376" y="264132"/>
                </a:lnTo>
                <a:lnTo>
                  <a:pt x="194705" y="267687"/>
                </a:lnTo>
                <a:lnTo>
                  <a:pt x="184265" y="273294"/>
                </a:lnTo>
                <a:lnTo>
                  <a:pt x="175260" y="280695"/>
                </a:lnTo>
                <a:lnTo>
                  <a:pt x="219075" y="328612"/>
                </a:lnTo>
                <a:lnTo>
                  <a:pt x="262890" y="280695"/>
                </a:lnTo>
                <a:lnTo>
                  <a:pt x="253890" y="273294"/>
                </a:lnTo>
                <a:lnTo>
                  <a:pt x="243449" y="267687"/>
                </a:lnTo>
                <a:lnTo>
                  <a:pt x="231775" y="264132"/>
                </a:lnTo>
                <a:lnTo>
                  <a:pt x="219075" y="262890"/>
                </a:lnTo>
                <a:close/>
              </a:path>
            </a:pathLst>
          </a:custGeom>
          <a:solidFill>
            <a:srgbClr val="1A1A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14">
            <a:extLst>
              <a:ext uri="{FF2B5EF4-FFF2-40B4-BE49-F238E27FC236}">
                <a16:creationId xmlns:a16="http://schemas.microsoft.com/office/drawing/2014/main" id="{BB4A040B-2C53-46F8-BE34-FC997AA5DC90}"/>
              </a:ext>
            </a:extLst>
          </p:cNvPr>
          <p:cNvSpPr/>
          <p:nvPr/>
        </p:nvSpPr>
        <p:spPr>
          <a:xfrm>
            <a:off x="5088947" y="1458441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457200" y="0"/>
                </a:moveTo>
                <a:lnTo>
                  <a:pt x="412381" y="2197"/>
                </a:lnTo>
                <a:lnTo>
                  <a:pt x="368007" y="8788"/>
                </a:lnTo>
                <a:lnTo>
                  <a:pt x="324485" y="19685"/>
                </a:lnTo>
                <a:lnTo>
                  <a:pt x="282232" y="34798"/>
                </a:lnTo>
                <a:lnTo>
                  <a:pt x="241681" y="53987"/>
                </a:lnTo>
                <a:lnTo>
                  <a:pt x="203200" y="77050"/>
                </a:lnTo>
                <a:lnTo>
                  <a:pt x="167157" y="103771"/>
                </a:lnTo>
                <a:lnTo>
                  <a:pt x="133908" y="133908"/>
                </a:lnTo>
                <a:lnTo>
                  <a:pt x="103771" y="167157"/>
                </a:lnTo>
                <a:lnTo>
                  <a:pt x="77050" y="203200"/>
                </a:lnTo>
                <a:lnTo>
                  <a:pt x="53987" y="241681"/>
                </a:lnTo>
                <a:lnTo>
                  <a:pt x="34798" y="282232"/>
                </a:lnTo>
                <a:lnTo>
                  <a:pt x="19685" y="324485"/>
                </a:lnTo>
                <a:lnTo>
                  <a:pt x="8788" y="368007"/>
                </a:lnTo>
                <a:lnTo>
                  <a:pt x="2197" y="412381"/>
                </a:lnTo>
                <a:lnTo>
                  <a:pt x="0" y="457200"/>
                </a:lnTo>
                <a:lnTo>
                  <a:pt x="137" y="468423"/>
                </a:lnTo>
                <a:lnTo>
                  <a:pt x="3437" y="513171"/>
                </a:lnTo>
                <a:lnTo>
                  <a:pt x="11112" y="557377"/>
                </a:lnTo>
                <a:lnTo>
                  <a:pt x="23078" y="600619"/>
                </a:lnTo>
                <a:lnTo>
                  <a:pt x="39219" y="642481"/>
                </a:lnTo>
                <a:lnTo>
                  <a:pt x="59400" y="682553"/>
                </a:lnTo>
                <a:lnTo>
                  <a:pt x="83399" y="720460"/>
                </a:lnTo>
                <a:lnTo>
                  <a:pt x="111005" y="755834"/>
                </a:lnTo>
                <a:lnTo>
                  <a:pt x="141943" y="788325"/>
                </a:lnTo>
                <a:lnTo>
                  <a:pt x="175918" y="817635"/>
                </a:lnTo>
                <a:lnTo>
                  <a:pt x="212605" y="843469"/>
                </a:lnTo>
                <a:lnTo>
                  <a:pt x="251644" y="865584"/>
                </a:lnTo>
                <a:lnTo>
                  <a:pt x="292657" y="883767"/>
                </a:lnTo>
                <a:lnTo>
                  <a:pt x="335262" y="897839"/>
                </a:lnTo>
                <a:lnTo>
                  <a:pt x="379040" y="907666"/>
                </a:lnTo>
                <a:lnTo>
                  <a:pt x="423569" y="913162"/>
                </a:lnTo>
                <a:lnTo>
                  <a:pt x="457200" y="914400"/>
                </a:lnTo>
                <a:lnTo>
                  <a:pt x="468423" y="914262"/>
                </a:lnTo>
                <a:lnTo>
                  <a:pt x="513171" y="910962"/>
                </a:lnTo>
                <a:lnTo>
                  <a:pt x="557377" y="903287"/>
                </a:lnTo>
                <a:lnTo>
                  <a:pt x="600619" y="891321"/>
                </a:lnTo>
                <a:lnTo>
                  <a:pt x="642481" y="875180"/>
                </a:lnTo>
                <a:lnTo>
                  <a:pt x="682553" y="854999"/>
                </a:lnTo>
                <a:lnTo>
                  <a:pt x="720460" y="830998"/>
                </a:lnTo>
                <a:lnTo>
                  <a:pt x="755834" y="803394"/>
                </a:lnTo>
                <a:lnTo>
                  <a:pt x="788325" y="772456"/>
                </a:lnTo>
                <a:lnTo>
                  <a:pt x="817635" y="738481"/>
                </a:lnTo>
                <a:lnTo>
                  <a:pt x="843469" y="701794"/>
                </a:lnTo>
                <a:lnTo>
                  <a:pt x="865584" y="662755"/>
                </a:lnTo>
                <a:lnTo>
                  <a:pt x="883767" y="621742"/>
                </a:lnTo>
                <a:lnTo>
                  <a:pt x="897839" y="579137"/>
                </a:lnTo>
                <a:lnTo>
                  <a:pt x="907666" y="535359"/>
                </a:lnTo>
                <a:lnTo>
                  <a:pt x="913162" y="490830"/>
                </a:lnTo>
                <a:lnTo>
                  <a:pt x="914400" y="457200"/>
                </a:lnTo>
                <a:lnTo>
                  <a:pt x="914262" y="445976"/>
                </a:lnTo>
                <a:lnTo>
                  <a:pt x="910962" y="401228"/>
                </a:lnTo>
                <a:lnTo>
                  <a:pt x="903287" y="357023"/>
                </a:lnTo>
                <a:lnTo>
                  <a:pt x="891321" y="313778"/>
                </a:lnTo>
                <a:lnTo>
                  <a:pt x="875180" y="271918"/>
                </a:lnTo>
                <a:lnTo>
                  <a:pt x="854999" y="231846"/>
                </a:lnTo>
                <a:lnTo>
                  <a:pt x="830998" y="193939"/>
                </a:lnTo>
                <a:lnTo>
                  <a:pt x="803394" y="158565"/>
                </a:lnTo>
                <a:lnTo>
                  <a:pt x="772456" y="126074"/>
                </a:lnTo>
                <a:lnTo>
                  <a:pt x="738481" y="96758"/>
                </a:lnTo>
                <a:lnTo>
                  <a:pt x="701794" y="70930"/>
                </a:lnTo>
                <a:lnTo>
                  <a:pt x="662755" y="48815"/>
                </a:lnTo>
                <a:lnTo>
                  <a:pt x="621742" y="30632"/>
                </a:lnTo>
                <a:lnTo>
                  <a:pt x="579137" y="16560"/>
                </a:lnTo>
                <a:lnTo>
                  <a:pt x="535359" y="6733"/>
                </a:lnTo>
                <a:lnTo>
                  <a:pt x="490830" y="1237"/>
                </a:lnTo>
                <a:lnTo>
                  <a:pt x="457200" y="0"/>
                </a:lnTo>
                <a:close/>
              </a:path>
            </a:pathLst>
          </a:custGeom>
          <a:solidFill>
            <a:srgbClr val="7D9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27">
            <a:extLst>
              <a:ext uri="{FF2B5EF4-FFF2-40B4-BE49-F238E27FC236}">
                <a16:creationId xmlns:a16="http://schemas.microsoft.com/office/drawing/2014/main" id="{590512DF-7CD8-4392-86DC-2609F612C6DA}"/>
              </a:ext>
            </a:extLst>
          </p:cNvPr>
          <p:cNvSpPr/>
          <p:nvPr/>
        </p:nvSpPr>
        <p:spPr>
          <a:xfrm>
            <a:off x="5327072" y="1713144"/>
            <a:ext cx="438150" cy="387985"/>
          </a:xfrm>
          <a:custGeom>
            <a:avLst/>
            <a:gdLst/>
            <a:ahLst/>
            <a:cxnLst/>
            <a:rect l="l" t="t" r="r" b="b"/>
            <a:pathLst>
              <a:path w="438150" h="387985">
                <a:moveTo>
                  <a:pt x="438150" y="50557"/>
                </a:moveTo>
                <a:lnTo>
                  <a:pt x="0" y="50557"/>
                </a:lnTo>
                <a:lnTo>
                  <a:pt x="0" y="387598"/>
                </a:lnTo>
                <a:lnTo>
                  <a:pt x="438150" y="387598"/>
                </a:lnTo>
                <a:lnTo>
                  <a:pt x="438150" y="353894"/>
                </a:lnTo>
                <a:lnTo>
                  <a:pt x="33705" y="353894"/>
                </a:lnTo>
                <a:lnTo>
                  <a:pt x="33705" y="269632"/>
                </a:lnTo>
                <a:lnTo>
                  <a:pt x="438150" y="269632"/>
                </a:lnTo>
                <a:lnTo>
                  <a:pt x="438150" y="235927"/>
                </a:lnTo>
                <a:lnTo>
                  <a:pt x="33705" y="235927"/>
                </a:lnTo>
                <a:lnTo>
                  <a:pt x="33705" y="84261"/>
                </a:lnTo>
                <a:lnTo>
                  <a:pt x="438150" y="84261"/>
                </a:lnTo>
                <a:lnTo>
                  <a:pt x="438150" y="50557"/>
                </a:lnTo>
                <a:close/>
              </a:path>
              <a:path w="438150" h="387985">
                <a:moveTo>
                  <a:pt x="438150" y="269632"/>
                </a:moveTo>
                <a:lnTo>
                  <a:pt x="404444" y="269632"/>
                </a:lnTo>
                <a:lnTo>
                  <a:pt x="404444" y="353894"/>
                </a:lnTo>
                <a:lnTo>
                  <a:pt x="438150" y="353894"/>
                </a:lnTo>
                <a:lnTo>
                  <a:pt x="438150" y="269632"/>
                </a:lnTo>
                <a:close/>
              </a:path>
              <a:path w="438150" h="387985">
                <a:moveTo>
                  <a:pt x="438150" y="84261"/>
                </a:moveTo>
                <a:lnTo>
                  <a:pt x="404444" y="84261"/>
                </a:lnTo>
                <a:lnTo>
                  <a:pt x="404444" y="235927"/>
                </a:lnTo>
                <a:lnTo>
                  <a:pt x="438150" y="235927"/>
                </a:lnTo>
                <a:lnTo>
                  <a:pt x="438150" y="84261"/>
                </a:lnTo>
                <a:close/>
              </a:path>
              <a:path w="438150" h="387985">
                <a:moveTo>
                  <a:pt x="228384" y="185375"/>
                </a:moveTo>
                <a:lnTo>
                  <a:pt x="209765" y="185375"/>
                </a:lnTo>
                <a:lnTo>
                  <a:pt x="202222" y="192916"/>
                </a:lnTo>
                <a:lnTo>
                  <a:pt x="202222" y="211529"/>
                </a:lnTo>
                <a:lnTo>
                  <a:pt x="209765" y="219075"/>
                </a:lnTo>
                <a:lnTo>
                  <a:pt x="228384" y="219075"/>
                </a:lnTo>
                <a:lnTo>
                  <a:pt x="235927" y="211529"/>
                </a:lnTo>
                <a:lnTo>
                  <a:pt x="235927" y="192916"/>
                </a:lnTo>
                <a:lnTo>
                  <a:pt x="228384" y="185375"/>
                </a:lnTo>
                <a:close/>
              </a:path>
              <a:path w="438150" h="387985">
                <a:moveTo>
                  <a:pt x="219075" y="0"/>
                </a:moveTo>
                <a:lnTo>
                  <a:pt x="196756" y="3812"/>
                </a:lnTo>
                <a:lnTo>
                  <a:pt x="177717" y="14380"/>
                </a:lnTo>
                <a:lnTo>
                  <a:pt x="163164" y="30397"/>
                </a:lnTo>
                <a:lnTo>
                  <a:pt x="154305" y="50557"/>
                </a:lnTo>
                <a:lnTo>
                  <a:pt x="189585" y="50557"/>
                </a:lnTo>
                <a:lnTo>
                  <a:pt x="194561" y="43552"/>
                </a:lnTo>
                <a:lnTo>
                  <a:pt x="201244" y="38244"/>
                </a:lnTo>
                <a:lnTo>
                  <a:pt x="209470" y="34880"/>
                </a:lnTo>
                <a:lnTo>
                  <a:pt x="219075" y="33704"/>
                </a:lnTo>
                <a:lnTo>
                  <a:pt x="276438" y="33704"/>
                </a:lnTo>
                <a:lnTo>
                  <a:pt x="274985" y="30397"/>
                </a:lnTo>
                <a:lnTo>
                  <a:pt x="260432" y="14380"/>
                </a:lnTo>
                <a:lnTo>
                  <a:pt x="241393" y="3812"/>
                </a:lnTo>
                <a:lnTo>
                  <a:pt x="219075" y="0"/>
                </a:lnTo>
                <a:close/>
              </a:path>
              <a:path w="438150" h="387985">
                <a:moveTo>
                  <a:pt x="276438" y="33704"/>
                </a:moveTo>
                <a:lnTo>
                  <a:pt x="219075" y="33704"/>
                </a:lnTo>
                <a:lnTo>
                  <a:pt x="228679" y="34880"/>
                </a:lnTo>
                <a:lnTo>
                  <a:pt x="236905" y="38244"/>
                </a:lnTo>
                <a:lnTo>
                  <a:pt x="243588" y="43552"/>
                </a:lnTo>
                <a:lnTo>
                  <a:pt x="248564" y="50557"/>
                </a:lnTo>
                <a:lnTo>
                  <a:pt x="283845" y="50557"/>
                </a:lnTo>
                <a:lnTo>
                  <a:pt x="276438" y="33704"/>
                </a:lnTo>
                <a:close/>
              </a:path>
            </a:pathLst>
          </a:custGeom>
          <a:solidFill>
            <a:srgbClr val="1A1A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20">
            <a:extLst>
              <a:ext uri="{FF2B5EF4-FFF2-40B4-BE49-F238E27FC236}">
                <a16:creationId xmlns:a16="http://schemas.microsoft.com/office/drawing/2014/main" id="{6E94FB3E-A57E-4112-9F50-E0369CA0C732}"/>
              </a:ext>
            </a:extLst>
          </p:cNvPr>
          <p:cNvSpPr/>
          <p:nvPr/>
        </p:nvSpPr>
        <p:spPr>
          <a:xfrm>
            <a:off x="6687066" y="1479464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457200" y="0"/>
                </a:moveTo>
                <a:lnTo>
                  <a:pt x="412381" y="2197"/>
                </a:lnTo>
                <a:lnTo>
                  <a:pt x="368007" y="8788"/>
                </a:lnTo>
                <a:lnTo>
                  <a:pt x="324485" y="19685"/>
                </a:lnTo>
                <a:lnTo>
                  <a:pt x="282232" y="34798"/>
                </a:lnTo>
                <a:lnTo>
                  <a:pt x="241681" y="53987"/>
                </a:lnTo>
                <a:lnTo>
                  <a:pt x="203200" y="77050"/>
                </a:lnTo>
                <a:lnTo>
                  <a:pt x="167157" y="103771"/>
                </a:lnTo>
                <a:lnTo>
                  <a:pt x="133908" y="133908"/>
                </a:lnTo>
                <a:lnTo>
                  <a:pt x="103771" y="167157"/>
                </a:lnTo>
                <a:lnTo>
                  <a:pt x="77050" y="203200"/>
                </a:lnTo>
                <a:lnTo>
                  <a:pt x="53987" y="241681"/>
                </a:lnTo>
                <a:lnTo>
                  <a:pt x="34798" y="282232"/>
                </a:lnTo>
                <a:lnTo>
                  <a:pt x="19685" y="324485"/>
                </a:lnTo>
                <a:lnTo>
                  <a:pt x="8788" y="368007"/>
                </a:lnTo>
                <a:lnTo>
                  <a:pt x="2197" y="412381"/>
                </a:lnTo>
                <a:lnTo>
                  <a:pt x="0" y="457200"/>
                </a:lnTo>
                <a:lnTo>
                  <a:pt x="137" y="468423"/>
                </a:lnTo>
                <a:lnTo>
                  <a:pt x="3437" y="513171"/>
                </a:lnTo>
                <a:lnTo>
                  <a:pt x="11112" y="557377"/>
                </a:lnTo>
                <a:lnTo>
                  <a:pt x="23073" y="600619"/>
                </a:lnTo>
                <a:lnTo>
                  <a:pt x="39219" y="642481"/>
                </a:lnTo>
                <a:lnTo>
                  <a:pt x="59400" y="682553"/>
                </a:lnTo>
                <a:lnTo>
                  <a:pt x="83399" y="720460"/>
                </a:lnTo>
                <a:lnTo>
                  <a:pt x="111005" y="755834"/>
                </a:lnTo>
                <a:lnTo>
                  <a:pt x="141943" y="788325"/>
                </a:lnTo>
                <a:lnTo>
                  <a:pt x="175918" y="817635"/>
                </a:lnTo>
                <a:lnTo>
                  <a:pt x="212605" y="843469"/>
                </a:lnTo>
                <a:lnTo>
                  <a:pt x="251644" y="865584"/>
                </a:lnTo>
                <a:lnTo>
                  <a:pt x="292657" y="883767"/>
                </a:lnTo>
                <a:lnTo>
                  <a:pt x="335262" y="897839"/>
                </a:lnTo>
                <a:lnTo>
                  <a:pt x="379040" y="907666"/>
                </a:lnTo>
                <a:lnTo>
                  <a:pt x="423569" y="913162"/>
                </a:lnTo>
                <a:lnTo>
                  <a:pt x="457200" y="914400"/>
                </a:lnTo>
                <a:lnTo>
                  <a:pt x="468423" y="914262"/>
                </a:lnTo>
                <a:lnTo>
                  <a:pt x="513171" y="910962"/>
                </a:lnTo>
                <a:lnTo>
                  <a:pt x="557377" y="903287"/>
                </a:lnTo>
                <a:lnTo>
                  <a:pt x="600619" y="891321"/>
                </a:lnTo>
                <a:lnTo>
                  <a:pt x="642481" y="875180"/>
                </a:lnTo>
                <a:lnTo>
                  <a:pt x="682553" y="854999"/>
                </a:lnTo>
                <a:lnTo>
                  <a:pt x="720460" y="830998"/>
                </a:lnTo>
                <a:lnTo>
                  <a:pt x="755834" y="803394"/>
                </a:lnTo>
                <a:lnTo>
                  <a:pt x="788325" y="772456"/>
                </a:lnTo>
                <a:lnTo>
                  <a:pt x="817635" y="738481"/>
                </a:lnTo>
                <a:lnTo>
                  <a:pt x="843469" y="701794"/>
                </a:lnTo>
                <a:lnTo>
                  <a:pt x="865584" y="662755"/>
                </a:lnTo>
                <a:lnTo>
                  <a:pt x="883767" y="621742"/>
                </a:lnTo>
                <a:lnTo>
                  <a:pt x="897839" y="579137"/>
                </a:lnTo>
                <a:lnTo>
                  <a:pt x="907666" y="535359"/>
                </a:lnTo>
                <a:lnTo>
                  <a:pt x="913162" y="490830"/>
                </a:lnTo>
                <a:lnTo>
                  <a:pt x="914400" y="457200"/>
                </a:lnTo>
                <a:lnTo>
                  <a:pt x="914262" y="445976"/>
                </a:lnTo>
                <a:lnTo>
                  <a:pt x="910962" y="401228"/>
                </a:lnTo>
                <a:lnTo>
                  <a:pt x="903287" y="357023"/>
                </a:lnTo>
                <a:lnTo>
                  <a:pt x="891321" y="313778"/>
                </a:lnTo>
                <a:lnTo>
                  <a:pt x="875180" y="271918"/>
                </a:lnTo>
                <a:lnTo>
                  <a:pt x="854999" y="231846"/>
                </a:lnTo>
                <a:lnTo>
                  <a:pt x="830998" y="193939"/>
                </a:lnTo>
                <a:lnTo>
                  <a:pt x="803394" y="158565"/>
                </a:lnTo>
                <a:lnTo>
                  <a:pt x="772456" y="126074"/>
                </a:lnTo>
                <a:lnTo>
                  <a:pt x="738481" y="96758"/>
                </a:lnTo>
                <a:lnTo>
                  <a:pt x="701794" y="70930"/>
                </a:lnTo>
                <a:lnTo>
                  <a:pt x="662755" y="48815"/>
                </a:lnTo>
                <a:lnTo>
                  <a:pt x="621742" y="30632"/>
                </a:lnTo>
                <a:lnTo>
                  <a:pt x="579137" y="16560"/>
                </a:lnTo>
                <a:lnTo>
                  <a:pt x="535359" y="6733"/>
                </a:lnTo>
                <a:lnTo>
                  <a:pt x="490830" y="1237"/>
                </a:lnTo>
                <a:lnTo>
                  <a:pt x="457200" y="0"/>
                </a:lnTo>
                <a:close/>
              </a:path>
            </a:pathLst>
          </a:custGeom>
          <a:solidFill>
            <a:srgbClr val="7D9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20">
            <a:extLst>
              <a:ext uri="{FF2B5EF4-FFF2-40B4-BE49-F238E27FC236}">
                <a16:creationId xmlns:a16="http://schemas.microsoft.com/office/drawing/2014/main" id="{4E58DA5F-E2EB-467E-8CB4-813161B06DF2}"/>
              </a:ext>
            </a:extLst>
          </p:cNvPr>
          <p:cNvSpPr/>
          <p:nvPr/>
        </p:nvSpPr>
        <p:spPr>
          <a:xfrm>
            <a:off x="3572599" y="1502376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457200" y="0"/>
                </a:moveTo>
                <a:lnTo>
                  <a:pt x="412381" y="2197"/>
                </a:lnTo>
                <a:lnTo>
                  <a:pt x="368007" y="8788"/>
                </a:lnTo>
                <a:lnTo>
                  <a:pt x="324485" y="19685"/>
                </a:lnTo>
                <a:lnTo>
                  <a:pt x="282232" y="34798"/>
                </a:lnTo>
                <a:lnTo>
                  <a:pt x="241681" y="53987"/>
                </a:lnTo>
                <a:lnTo>
                  <a:pt x="203200" y="77050"/>
                </a:lnTo>
                <a:lnTo>
                  <a:pt x="167157" y="103771"/>
                </a:lnTo>
                <a:lnTo>
                  <a:pt x="133908" y="133908"/>
                </a:lnTo>
                <a:lnTo>
                  <a:pt x="103771" y="167157"/>
                </a:lnTo>
                <a:lnTo>
                  <a:pt x="77050" y="203200"/>
                </a:lnTo>
                <a:lnTo>
                  <a:pt x="53987" y="241681"/>
                </a:lnTo>
                <a:lnTo>
                  <a:pt x="34798" y="282232"/>
                </a:lnTo>
                <a:lnTo>
                  <a:pt x="19685" y="324485"/>
                </a:lnTo>
                <a:lnTo>
                  <a:pt x="8788" y="368007"/>
                </a:lnTo>
                <a:lnTo>
                  <a:pt x="2197" y="412381"/>
                </a:lnTo>
                <a:lnTo>
                  <a:pt x="0" y="457200"/>
                </a:lnTo>
                <a:lnTo>
                  <a:pt x="137" y="468423"/>
                </a:lnTo>
                <a:lnTo>
                  <a:pt x="3437" y="513171"/>
                </a:lnTo>
                <a:lnTo>
                  <a:pt x="11112" y="557377"/>
                </a:lnTo>
                <a:lnTo>
                  <a:pt x="23073" y="600619"/>
                </a:lnTo>
                <a:lnTo>
                  <a:pt x="39219" y="642481"/>
                </a:lnTo>
                <a:lnTo>
                  <a:pt x="59400" y="682553"/>
                </a:lnTo>
                <a:lnTo>
                  <a:pt x="83399" y="720460"/>
                </a:lnTo>
                <a:lnTo>
                  <a:pt x="111005" y="755834"/>
                </a:lnTo>
                <a:lnTo>
                  <a:pt x="141943" y="788325"/>
                </a:lnTo>
                <a:lnTo>
                  <a:pt x="175918" y="817635"/>
                </a:lnTo>
                <a:lnTo>
                  <a:pt x="212605" y="843469"/>
                </a:lnTo>
                <a:lnTo>
                  <a:pt x="251644" y="865584"/>
                </a:lnTo>
                <a:lnTo>
                  <a:pt x="292657" y="883767"/>
                </a:lnTo>
                <a:lnTo>
                  <a:pt x="335262" y="897839"/>
                </a:lnTo>
                <a:lnTo>
                  <a:pt x="379040" y="907666"/>
                </a:lnTo>
                <a:lnTo>
                  <a:pt x="423569" y="913162"/>
                </a:lnTo>
                <a:lnTo>
                  <a:pt x="457200" y="914400"/>
                </a:lnTo>
                <a:lnTo>
                  <a:pt x="468423" y="914262"/>
                </a:lnTo>
                <a:lnTo>
                  <a:pt x="513171" y="910962"/>
                </a:lnTo>
                <a:lnTo>
                  <a:pt x="557377" y="903287"/>
                </a:lnTo>
                <a:lnTo>
                  <a:pt x="600619" y="891321"/>
                </a:lnTo>
                <a:lnTo>
                  <a:pt x="642481" y="875180"/>
                </a:lnTo>
                <a:lnTo>
                  <a:pt x="682553" y="854999"/>
                </a:lnTo>
                <a:lnTo>
                  <a:pt x="720460" y="830998"/>
                </a:lnTo>
                <a:lnTo>
                  <a:pt x="755834" y="803394"/>
                </a:lnTo>
                <a:lnTo>
                  <a:pt x="788325" y="772456"/>
                </a:lnTo>
                <a:lnTo>
                  <a:pt x="817635" y="738481"/>
                </a:lnTo>
                <a:lnTo>
                  <a:pt x="843469" y="701794"/>
                </a:lnTo>
                <a:lnTo>
                  <a:pt x="865584" y="662755"/>
                </a:lnTo>
                <a:lnTo>
                  <a:pt x="883767" y="621742"/>
                </a:lnTo>
                <a:lnTo>
                  <a:pt x="897839" y="579137"/>
                </a:lnTo>
                <a:lnTo>
                  <a:pt x="907666" y="535359"/>
                </a:lnTo>
                <a:lnTo>
                  <a:pt x="913162" y="490830"/>
                </a:lnTo>
                <a:lnTo>
                  <a:pt x="914400" y="457200"/>
                </a:lnTo>
                <a:lnTo>
                  <a:pt x="914262" y="445976"/>
                </a:lnTo>
                <a:lnTo>
                  <a:pt x="910962" y="401228"/>
                </a:lnTo>
                <a:lnTo>
                  <a:pt x="903287" y="357023"/>
                </a:lnTo>
                <a:lnTo>
                  <a:pt x="891321" y="313778"/>
                </a:lnTo>
                <a:lnTo>
                  <a:pt x="875180" y="271918"/>
                </a:lnTo>
                <a:lnTo>
                  <a:pt x="854999" y="231846"/>
                </a:lnTo>
                <a:lnTo>
                  <a:pt x="830998" y="193939"/>
                </a:lnTo>
                <a:lnTo>
                  <a:pt x="803394" y="158565"/>
                </a:lnTo>
                <a:lnTo>
                  <a:pt x="772456" y="126074"/>
                </a:lnTo>
                <a:lnTo>
                  <a:pt x="738481" y="96758"/>
                </a:lnTo>
                <a:lnTo>
                  <a:pt x="701794" y="70930"/>
                </a:lnTo>
                <a:lnTo>
                  <a:pt x="662755" y="48815"/>
                </a:lnTo>
                <a:lnTo>
                  <a:pt x="621742" y="30632"/>
                </a:lnTo>
                <a:lnTo>
                  <a:pt x="579137" y="16560"/>
                </a:lnTo>
                <a:lnTo>
                  <a:pt x="535359" y="6733"/>
                </a:lnTo>
                <a:lnTo>
                  <a:pt x="490830" y="1237"/>
                </a:lnTo>
                <a:lnTo>
                  <a:pt x="457200" y="0"/>
                </a:lnTo>
                <a:close/>
              </a:path>
            </a:pathLst>
          </a:custGeom>
          <a:solidFill>
            <a:srgbClr val="7D9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0" name="Gráfico 39" descr="Globo de pensamiento">
            <a:extLst>
              <a:ext uri="{FF2B5EF4-FFF2-40B4-BE49-F238E27FC236}">
                <a16:creationId xmlns:a16="http://schemas.microsoft.com/office/drawing/2014/main" id="{96798055-571C-4E99-8712-9862CF90A7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88463" y="1565598"/>
            <a:ext cx="742132" cy="742132"/>
          </a:xfrm>
          <a:prstGeom prst="rect">
            <a:avLst/>
          </a:prstGeom>
        </p:spPr>
      </p:pic>
      <p:pic>
        <p:nvPicPr>
          <p:cNvPr id="42" name="Gráfico 41" descr="Caminar">
            <a:extLst>
              <a:ext uri="{FF2B5EF4-FFF2-40B4-BE49-F238E27FC236}">
                <a16:creationId xmlns:a16="http://schemas.microsoft.com/office/drawing/2014/main" id="{DD0B6001-FD82-4F19-BD94-CB5E1BEA3F5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836619" y="1640950"/>
            <a:ext cx="552967" cy="552967"/>
          </a:xfrm>
          <a:prstGeom prst="rect">
            <a:avLst/>
          </a:prstGeom>
        </p:spPr>
      </p:pic>
      <p:pic>
        <p:nvPicPr>
          <p:cNvPr id="26" name="Imagen 25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D27A4425-2B33-EADE-2598-7C8C0D4A036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624" y="-3227"/>
            <a:ext cx="3793976" cy="8652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4176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522824"/>
            <a:ext cx="5410200" cy="4514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2850" dirty="0">
                <a:solidFill>
                  <a:schemeClr val="tx1"/>
                </a:solidFill>
                <a:latin typeface="+mj-lt"/>
              </a:rPr>
              <a:t>Descripción de los participantes*</a:t>
            </a:r>
            <a:endParaRPr sz="285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27478" y="1523159"/>
            <a:ext cx="5592521" cy="3443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150" spc="170" dirty="0">
                <a:solidFill>
                  <a:srgbClr val="1A1A1A"/>
                </a:solidFill>
                <a:cs typeface="Times New Roman"/>
              </a:rPr>
              <a:t>¿Cómo</a:t>
            </a:r>
            <a:r>
              <a:rPr sz="2150" spc="5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2150" spc="229" dirty="0">
                <a:solidFill>
                  <a:srgbClr val="1A1A1A"/>
                </a:solidFill>
                <a:cs typeface="Times New Roman"/>
              </a:rPr>
              <a:t>son</a:t>
            </a:r>
            <a:r>
              <a:rPr sz="2150" spc="5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2150" spc="160" dirty="0">
                <a:solidFill>
                  <a:srgbClr val="1A1A1A"/>
                </a:solidFill>
                <a:cs typeface="Times New Roman"/>
              </a:rPr>
              <a:t>los</a:t>
            </a:r>
            <a:r>
              <a:rPr sz="2150" spc="5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2150" spc="195" dirty="0">
                <a:solidFill>
                  <a:srgbClr val="1A1A1A"/>
                </a:solidFill>
                <a:cs typeface="Times New Roman"/>
              </a:rPr>
              <a:t>estudiantes</a:t>
            </a:r>
            <a:r>
              <a:rPr sz="2150" spc="5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2150" spc="160" dirty="0">
                <a:solidFill>
                  <a:srgbClr val="1A1A1A"/>
                </a:solidFill>
                <a:cs typeface="Times New Roman"/>
              </a:rPr>
              <a:t>investigados?</a:t>
            </a:r>
            <a:endParaRPr sz="2150" dirty="0"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3400" y="1352549"/>
            <a:ext cx="790575" cy="38100"/>
          </a:xfrm>
          <a:custGeom>
            <a:avLst/>
            <a:gdLst/>
            <a:ahLst/>
            <a:cxnLst/>
            <a:rect l="l" t="t" r="r" b="b"/>
            <a:pathLst>
              <a:path w="790575" h="38100">
                <a:moveTo>
                  <a:pt x="790575" y="0"/>
                </a:moveTo>
                <a:lnTo>
                  <a:pt x="0" y="0"/>
                </a:lnTo>
                <a:lnTo>
                  <a:pt x="0" y="38100"/>
                </a:lnTo>
                <a:lnTo>
                  <a:pt x="790575" y="38100"/>
                </a:lnTo>
                <a:lnTo>
                  <a:pt x="790575" y="0"/>
                </a:lnTo>
                <a:close/>
              </a:path>
            </a:pathLst>
          </a:custGeom>
          <a:solidFill>
            <a:srgbClr val="3369D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566737" y="2257425"/>
            <a:ext cx="914400" cy="914400"/>
            <a:chOff x="566737" y="2257425"/>
            <a:chExt cx="914400" cy="914400"/>
          </a:xfrm>
        </p:grpSpPr>
        <p:sp>
          <p:nvSpPr>
            <p:cNvPr id="6" name="object 6"/>
            <p:cNvSpPr/>
            <p:nvPr/>
          </p:nvSpPr>
          <p:spPr>
            <a:xfrm>
              <a:off x="566737" y="2257425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914400" h="914400">
                  <a:moveTo>
                    <a:pt x="457200" y="0"/>
                  </a:moveTo>
                  <a:lnTo>
                    <a:pt x="412388" y="2197"/>
                  </a:lnTo>
                  <a:lnTo>
                    <a:pt x="368002" y="8788"/>
                  </a:lnTo>
                  <a:lnTo>
                    <a:pt x="324479" y="19685"/>
                  </a:lnTo>
                  <a:lnTo>
                    <a:pt x="282237" y="34798"/>
                  </a:lnTo>
                  <a:lnTo>
                    <a:pt x="241677" y="53987"/>
                  </a:lnTo>
                  <a:lnTo>
                    <a:pt x="203194" y="77050"/>
                  </a:lnTo>
                  <a:lnTo>
                    <a:pt x="167153" y="103771"/>
                  </a:lnTo>
                  <a:lnTo>
                    <a:pt x="133910" y="133908"/>
                  </a:lnTo>
                  <a:lnTo>
                    <a:pt x="103778" y="167157"/>
                  </a:lnTo>
                  <a:lnTo>
                    <a:pt x="77053" y="203200"/>
                  </a:lnTo>
                  <a:lnTo>
                    <a:pt x="53985" y="241681"/>
                  </a:lnTo>
                  <a:lnTo>
                    <a:pt x="34800" y="282232"/>
                  </a:lnTo>
                  <a:lnTo>
                    <a:pt x="19685" y="324485"/>
                  </a:lnTo>
                  <a:lnTo>
                    <a:pt x="8785" y="368007"/>
                  </a:lnTo>
                  <a:lnTo>
                    <a:pt x="2202" y="412381"/>
                  </a:lnTo>
                  <a:lnTo>
                    <a:pt x="0" y="457200"/>
                  </a:lnTo>
                  <a:lnTo>
                    <a:pt x="137" y="468423"/>
                  </a:lnTo>
                  <a:lnTo>
                    <a:pt x="3439" y="513171"/>
                  </a:lnTo>
                  <a:lnTo>
                    <a:pt x="11110" y="557377"/>
                  </a:lnTo>
                  <a:lnTo>
                    <a:pt x="23076" y="600619"/>
                  </a:lnTo>
                  <a:lnTo>
                    <a:pt x="39222" y="642481"/>
                  </a:lnTo>
                  <a:lnTo>
                    <a:pt x="59397" y="682553"/>
                  </a:lnTo>
                  <a:lnTo>
                    <a:pt x="83403" y="720460"/>
                  </a:lnTo>
                  <a:lnTo>
                    <a:pt x="111005" y="755834"/>
                  </a:lnTo>
                  <a:lnTo>
                    <a:pt x="141943" y="788325"/>
                  </a:lnTo>
                  <a:lnTo>
                    <a:pt x="175918" y="817635"/>
                  </a:lnTo>
                  <a:lnTo>
                    <a:pt x="212601" y="843469"/>
                  </a:lnTo>
                  <a:lnTo>
                    <a:pt x="251640" y="865584"/>
                  </a:lnTo>
                  <a:lnTo>
                    <a:pt x="292658" y="883767"/>
                  </a:lnTo>
                  <a:lnTo>
                    <a:pt x="335261" y="897839"/>
                  </a:lnTo>
                  <a:lnTo>
                    <a:pt x="379039" y="907666"/>
                  </a:lnTo>
                  <a:lnTo>
                    <a:pt x="423571" y="913162"/>
                  </a:lnTo>
                  <a:lnTo>
                    <a:pt x="457200" y="914400"/>
                  </a:lnTo>
                  <a:lnTo>
                    <a:pt x="468422" y="914262"/>
                  </a:lnTo>
                  <a:lnTo>
                    <a:pt x="513168" y="910962"/>
                  </a:lnTo>
                  <a:lnTo>
                    <a:pt x="557377" y="903287"/>
                  </a:lnTo>
                  <a:lnTo>
                    <a:pt x="600618" y="891321"/>
                  </a:lnTo>
                  <a:lnTo>
                    <a:pt x="642480" y="875180"/>
                  </a:lnTo>
                  <a:lnTo>
                    <a:pt x="682556" y="854999"/>
                  </a:lnTo>
                  <a:lnTo>
                    <a:pt x="720460" y="830998"/>
                  </a:lnTo>
                  <a:lnTo>
                    <a:pt x="755834" y="803394"/>
                  </a:lnTo>
                  <a:lnTo>
                    <a:pt x="788325" y="772456"/>
                  </a:lnTo>
                  <a:lnTo>
                    <a:pt x="817635" y="738481"/>
                  </a:lnTo>
                  <a:lnTo>
                    <a:pt x="843469" y="701794"/>
                  </a:lnTo>
                  <a:lnTo>
                    <a:pt x="865584" y="662755"/>
                  </a:lnTo>
                  <a:lnTo>
                    <a:pt x="883767" y="621742"/>
                  </a:lnTo>
                  <a:lnTo>
                    <a:pt x="897839" y="579137"/>
                  </a:lnTo>
                  <a:lnTo>
                    <a:pt x="907666" y="535359"/>
                  </a:lnTo>
                  <a:lnTo>
                    <a:pt x="913162" y="490830"/>
                  </a:lnTo>
                  <a:lnTo>
                    <a:pt x="914400" y="457200"/>
                  </a:lnTo>
                  <a:lnTo>
                    <a:pt x="914262" y="445976"/>
                  </a:lnTo>
                  <a:lnTo>
                    <a:pt x="910962" y="401228"/>
                  </a:lnTo>
                  <a:lnTo>
                    <a:pt x="903287" y="357023"/>
                  </a:lnTo>
                  <a:lnTo>
                    <a:pt x="891321" y="313778"/>
                  </a:lnTo>
                  <a:lnTo>
                    <a:pt x="875180" y="271918"/>
                  </a:lnTo>
                  <a:lnTo>
                    <a:pt x="854999" y="231846"/>
                  </a:lnTo>
                  <a:lnTo>
                    <a:pt x="830998" y="193939"/>
                  </a:lnTo>
                  <a:lnTo>
                    <a:pt x="803394" y="158565"/>
                  </a:lnTo>
                  <a:lnTo>
                    <a:pt x="772456" y="126074"/>
                  </a:lnTo>
                  <a:lnTo>
                    <a:pt x="738481" y="96758"/>
                  </a:lnTo>
                  <a:lnTo>
                    <a:pt x="701796" y="70930"/>
                  </a:lnTo>
                  <a:lnTo>
                    <a:pt x="662759" y="48815"/>
                  </a:lnTo>
                  <a:lnTo>
                    <a:pt x="621739" y="30632"/>
                  </a:lnTo>
                  <a:lnTo>
                    <a:pt x="579138" y="16560"/>
                  </a:lnTo>
                  <a:lnTo>
                    <a:pt x="535360" y="6733"/>
                  </a:lnTo>
                  <a:lnTo>
                    <a:pt x="490828" y="1237"/>
                  </a:lnTo>
                  <a:lnTo>
                    <a:pt x="457200" y="0"/>
                  </a:lnTo>
                  <a:close/>
                </a:path>
              </a:pathLst>
            </a:custGeom>
            <a:solidFill>
              <a:srgbClr val="7D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62000" y="2447924"/>
              <a:ext cx="533400" cy="533400"/>
            </a:xfrm>
            <a:custGeom>
              <a:avLst/>
              <a:gdLst/>
              <a:ahLst/>
              <a:cxnLst/>
              <a:rect l="l" t="t" r="r" b="b"/>
              <a:pathLst>
                <a:path w="533400" h="533400">
                  <a:moveTo>
                    <a:pt x="266700" y="0"/>
                  </a:moveTo>
                  <a:lnTo>
                    <a:pt x="218794" y="5080"/>
                  </a:lnTo>
                  <a:lnTo>
                    <a:pt x="173691" y="17780"/>
                  </a:lnTo>
                  <a:lnTo>
                    <a:pt x="132148" y="36830"/>
                  </a:lnTo>
                  <a:lnTo>
                    <a:pt x="94921" y="63500"/>
                  </a:lnTo>
                  <a:lnTo>
                    <a:pt x="62766" y="95250"/>
                  </a:lnTo>
                  <a:lnTo>
                    <a:pt x="36440" y="133350"/>
                  </a:lnTo>
                  <a:lnTo>
                    <a:pt x="16700" y="173990"/>
                  </a:lnTo>
                  <a:lnTo>
                    <a:pt x="4301" y="219710"/>
                  </a:lnTo>
                  <a:lnTo>
                    <a:pt x="0" y="266700"/>
                  </a:lnTo>
                  <a:lnTo>
                    <a:pt x="5655" y="322580"/>
                  </a:lnTo>
                  <a:lnTo>
                    <a:pt x="21860" y="373380"/>
                  </a:lnTo>
                  <a:lnTo>
                    <a:pt x="47471" y="419100"/>
                  </a:lnTo>
                  <a:lnTo>
                    <a:pt x="81344" y="458470"/>
                  </a:lnTo>
                  <a:lnTo>
                    <a:pt x="81344" y="459740"/>
                  </a:lnTo>
                  <a:lnTo>
                    <a:pt x="82515" y="462280"/>
                  </a:lnTo>
                  <a:lnTo>
                    <a:pt x="84291" y="463550"/>
                  </a:lnTo>
                  <a:lnTo>
                    <a:pt x="86677" y="464820"/>
                  </a:lnTo>
                  <a:lnTo>
                    <a:pt x="87679" y="464820"/>
                  </a:lnTo>
                  <a:lnTo>
                    <a:pt x="125940" y="494030"/>
                  </a:lnTo>
                  <a:lnTo>
                    <a:pt x="169112" y="515620"/>
                  </a:lnTo>
                  <a:lnTo>
                    <a:pt x="216322" y="529590"/>
                  </a:lnTo>
                  <a:lnTo>
                    <a:pt x="266700" y="533400"/>
                  </a:lnTo>
                  <a:lnTo>
                    <a:pt x="317165" y="529590"/>
                  </a:lnTo>
                  <a:lnTo>
                    <a:pt x="364482" y="515620"/>
                  </a:lnTo>
                  <a:lnTo>
                    <a:pt x="369572" y="513080"/>
                  </a:lnTo>
                  <a:lnTo>
                    <a:pt x="266700" y="513080"/>
                  </a:lnTo>
                  <a:lnTo>
                    <a:pt x="222466" y="509270"/>
                  </a:lnTo>
                  <a:lnTo>
                    <a:pt x="180881" y="497840"/>
                  </a:lnTo>
                  <a:lnTo>
                    <a:pt x="142618" y="478790"/>
                  </a:lnTo>
                  <a:lnTo>
                    <a:pt x="108347" y="454660"/>
                  </a:lnTo>
                  <a:lnTo>
                    <a:pt x="121682" y="447040"/>
                  </a:lnTo>
                  <a:lnTo>
                    <a:pt x="136205" y="439420"/>
                  </a:lnTo>
                  <a:lnTo>
                    <a:pt x="92010" y="439420"/>
                  </a:lnTo>
                  <a:lnTo>
                    <a:pt x="62489" y="403860"/>
                  </a:lnTo>
                  <a:lnTo>
                    <a:pt x="40248" y="361950"/>
                  </a:lnTo>
                  <a:lnTo>
                    <a:pt x="26220" y="316230"/>
                  </a:lnTo>
                  <a:lnTo>
                    <a:pt x="21337" y="266700"/>
                  </a:lnTo>
                  <a:lnTo>
                    <a:pt x="26316" y="218440"/>
                  </a:lnTo>
                  <a:lnTo>
                    <a:pt x="40601" y="171450"/>
                  </a:lnTo>
                  <a:lnTo>
                    <a:pt x="63207" y="129540"/>
                  </a:lnTo>
                  <a:lnTo>
                    <a:pt x="93154" y="93980"/>
                  </a:lnTo>
                  <a:lnTo>
                    <a:pt x="129459" y="63500"/>
                  </a:lnTo>
                  <a:lnTo>
                    <a:pt x="171140" y="40640"/>
                  </a:lnTo>
                  <a:lnTo>
                    <a:pt x="217214" y="26670"/>
                  </a:lnTo>
                  <a:lnTo>
                    <a:pt x="266700" y="21590"/>
                  </a:lnTo>
                  <a:lnTo>
                    <a:pt x="368017" y="21590"/>
                  </a:lnTo>
                  <a:lnTo>
                    <a:pt x="359708" y="17780"/>
                  </a:lnTo>
                  <a:lnTo>
                    <a:pt x="314605" y="5080"/>
                  </a:lnTo>
                  <a:lnTo>
                    <a:pt x="266700" y="0"/>
                  </a:lnTo>
                  <a:close/>
                </a:path>
                <a:path w="533400" h="533400">
                  <a:moveTo>
                    <a:pt x="347329" y="86360"/>
                  </a:moveTo>
                  <a:lnTo>
                    <a:pt x="268113" y="86360"/>
                  </a:lnTo>
                  <a:lnTo>
                    <a:pt x="279317" y="87630"/>
                  </a:lnTo>
                  <a:lnTo>
                    <a:pt x="288493" y="90170"/>
                  </a:lnTo>
                  <a:lnTo>
                    <a:pt x="295606" y="92710"/>
                  </a:lnTo>
                  <a:lnTo>
                    <a:pt x="300370" y="96520"/>
                  </a:lnTo>
                  <a:lnTo>
                    <a:pt x="302512" y="97790"/>
                  </a:lnTo>
                  <a:lnTo>
                    <a:pt x="304958" y="99060"/>
                  </a:lnTo>
                  <a:lnTo>
                    <a:pt x="307707" y="99060"/>
                  </a:lnTo>
                  <a:lnTo>
                    <a:pt x="325524" y="100330"/>
                  </a:lnTo>
                  <a:lnTo>
                    <a:pt x="358046" y="125730"/>
                  </a:lnTo>
                  <a:lnTo>
                    <a:pt x="372030" y="179070"/>
                  </a:lnTo>
                  <a:lnTo>
                    <a:pt x="374417" y="220980"/>
                  </a:lnTo>
                  <a:lnTo>
                    <a:pt x="374542" y="266700"/>
                  </a:lnTo>
                  <a:lnTo>
                    <a:pt x="374714" y="284480"/>
                  </a:lnTo>
                  <a:lnTo>
                    <a:pt x="379035" y="326390"/>
                  </a:lnTo>
                  <a:lnTo>
                    <a:pt x="384716" y="337820"/>
                  </a:lnTo>
                  <a:lnTo>
                    <a:pt x="384958" y="337820"/>
                  </a:lnTo>
                  <a:lnTo>
                    <a:pt x="381923" y="339090"/>
                  </a:lnTo>
                  <a:lnTo>
                    <a:pt x="333009" y="354330"/>
                  </a:lnTo>
                  <a:lnTo>
                    <a:pt x="317038" y="355600"/>
                  </a:lnTo>
                  <a:lnTo>
                    <a:pt x="315520" y="355600"/>
                  </a:lnTo>
                  <a:lnTo>
                    <a:pt x="314091" y="356870"/>
                  </a:lnTo>
                  <a:lnTo>
                    <a:pt x="307082" y="367030"/>
                  </a:lnTo>
                  <a:lnTo>
                    <a:pt x="308222" y="373380"/>
                  </a:lnTo>
                  <a:lnTo>
                    <a:pt x="308297" y="374650"/>
                  </a:lnTo>
                  <a:lnTo>
                    <a:pt x="332130" y="410210"/>
                  </a:lnTo>
                  <a:lnTo>
                    <a:pt x="397194" y="439420"/>
                  </a:lnTo>
                  <a:lnTo>
                    <a:pt x="411717" y="447040"/>
                  </a:lnTo>
                  <a:lnTo>
                    <a:pt x="352518" y="497840"/>
                  </a:lnTo>
                  <a:lnTo>
                    <a:pt x="310933" y="509270"/>
                  </a:lnTo>
                  <a:lnTo>
                    <a:pt x="266700" y="513080"/>
                  </a:lnTo>
                  <a:lnTo>
                    <a:pt x="369572" y="513080"/>
                  </a:lnTo>
                  <a:lnTo>
                    <a:pt x="407747" y="494030"/>
                  </a:lnTo>
                  <a:lnTo>
                    <a:pt x="446058" y="464820"/>
                  </a:lnTo>
                  <a:lnTo>
                    <a:pt x="446389" y="464820"/>
                  </a:lnTo>
                  <a:lnTo>
                    <a:pt x="448910" y="463550"/>
                  </a:lnTo>
                  <a:lnTo>
                    <a:pt x="450800" y="462280"/>
                  </a:lnTo>
                  <a:lnTo>
                    <a:pt x="452055" y="459740"/>
                  </a:lnTo>
                  <a:lnTo>
                    <a:pt x="452055" y="458470"/>
                  </a:lnTo>
                  <a:lnTo>
                    <a:pt x="468445" y="439420"/>
                  </a:lnTo>
                  <a:lnTo>
                    <a:pt x="441389" y="439420"/>
                  </a:lnTo>
                  <a:lnTo>
                    <a:pt x="425205" y="429260"/>
                  </a:lnTo>
                  <a:lnTo>
                    <a:pt x="391141" y="414020"/>
                  </a:lnTo>
                  <a:lnTo>
                    <a:pt x="345154" y="392430"/>
                  </a:lnTo>
                  <a:lnTo>
                    <a:pt x="329377" y="375920"/>
                  </a:lnTo>
                  <a:lnTo>
                    <a:pt x="329377" y="374650"/>
                  </a:lnTo>
                  <a:lnTo>
                    <a:pt x="343093" y="373380"/>
                  </a:lnTo>
                  <a:lnTo>
                    <a:pt x="356094" y="370840"/>
                  </a:lnTo>
                  <a:lnTo>
                    <a:pt x="367987" y="368300"/>
                  </a:lnTo>
                  <a:lnTo>
                    <a:pt x="378381" y="364490"/>
                  </a:lnTo>
                  <a:lnTo>
                    <a:pt x="386054" y="361950"/>
                  </a:lnTo>
                  <a:lnTo>
                    <a:pt x="392539" y="358140"/>
                  </a:lnTo>
                  <a:lnTo>
                    <a:pt x="402892" y="350520"/>
                  </a:lnTo>
                  <a:lnTo>
                    <a:pt x="407381" y="344170"/>
                  </a:lnTo>
                  <a:lnTo>
                    <a:pt x="407456" y="334010"/>
                  </a:lnTo>
                  <a:lnTo>
                    <a:pt x="406345" y="331470"/>
                  </a:lnTo>
                  <a:lnTo>
                    <a:pt x="404047" y="328930"/>
                  </a:lnTo>
                  <a:lnTo>
                    <a:pt x="402758" y="327660"/>
                  </a:lnTo>
                  <a:lnTo>
                    <a:pt x="400237" y="322580"/>
                  </a:lnTo>
                  <a:lnTo>
                    <a:pt x="396052" y="284480"/>
                  </a:lnTo>
                  <a:lnTo>
                    <a:pt x="395786" y="220980"/>
                  </a:lnTo>
                  <a:lnTo>
                    <a:pt x="395050" y="198120"/>
                  </a:lnTo>
                  <a:lnTo>
                    <a:pt x="390104" y="154940"/>
                  </a:lnTo>
                  <a:lnTo>
                    <a:pt x="376713" y="115570"/>
                  </a:lnTo>
                  <a:lnTo>
                    <a:pt x="350436" y="87630"/>
                  </a:lnTo>
                  <a:lnTo>
                    <a:pt x="347329" y="86360"/>
                  </a:lnTo>
                  <a:close/>
                </a:path>
                <a:path w="533400" h="533400">
                  <a:moveTo>
                    <a:pt x="280406" y="66040"/>
                  </a:moveTo>
                  <a:lnTo>
                    <a:pt x="267032" y="66040"/>
                  </a:lnTo>
                  <a:lnTo>
                    <a:pt x="237095" y="71120"/>
                  </a:lnTo>
                  <a:lnTo>
                    <a:pt x="191441" y="93980"/>
                  </a:lnTo>
                  <a:lnTo>
                    <a:pt x="163350" y="130810"/>
                  </a:lnTo>
                  <a:lnTo>
                    <a:pt x="148993" y="173990"/>
                  </a:lnTo>
                  <a:lnTo>
                    <a:pt x="143259" y="220980"/>
                  </a:lnTo>
                  <a:lnTo>
                    <a:pt x="141552" y="266700"/>
                  </a:lnTo>
                  <a:lnTo>
                    <a:pt x="141019" y="284480"/>
                  </a:lnTo>
                  <a:lnTo>
                    <a:pt x="135973" y="323850"/>
                  </a:lnTo>
                  <a:lnTo>
                    <a:pt x="129251" y="331470"/>
                  </a:lnTo>
                  <a:lnTo>
                    <a:pt x="128032" y="334010"/>
                  </a:lnTo>
                  <a:lnTo>
                    <a:pt x="157018" y="367030"/>
                  </a:lnTo>
                  <a:lnTo>
                    <a:pt x="204022" y="374650"/>
                  </a:lnTo>
                  <a:lnTo>
                    <a:pt x="203973" y="375920"/>
                  </a:lnTo>
                  <a:lnTo>
                    <a:pt x="198103" y="384810"/>
                  </a:lnTo>
                  <a:lnTo>
                    <a:pt x="188245" y="392430"/>
                  </a:lnTo>
                  <a:lnTo>
                    <a:pt x="174942" y="400050"/>
                  </a:lnTo>
                  <a:lnTo>
                    <a:pt x="158685" y="407670"/>
                  </a:lnTo>
                  <a:lnTo>
                    <a:pt x="142258" y="414020"/>
                  </a:lnTo>
                  <a:lnTo>
                    <a:pt x="108194" y="429260"/>
                  </a:lnTo>
                  <a:lnTo>
                    <a:pt x="92010" y="439420"/>
                  </a:lnTo>
                  <a:lnTo>
                    <a:pt x="136205" y="439420"/>
                  </a:lnTo>
                  <a:lnTo>
                    <a:pt x="184698" y="419100"/>
                  </a:lnTo>
                  <a:lnTo>
                    <a:pt x="224363" y="383540"/>
                  </a:lnTo>
                  <a:lnTo>
                    <a:pt x="224651" y="382270"/>
                  </a:lnTo>
                  <a:lnTo>
                    <a:pt x="224873" y="382270"/>
                  </a:lnTo>
                  <a:lnTo>
                    <a:pt x="225028" y="381000"/>
                  </a:lnTo>
                  <a:lnTo>
                    <a:pt x="226189" y="374650"/>
                  </a:lnTo>
                  <a:lnTo>
                    <a:pt x="226070" y="370840"/>
                  </a:lnTo>
                  <a:lnTo>
                    <a:pt x="200750" y="354330"/>
                  </a:lnTo>
                  <a:lnTo>
                    <a:pt x="186412" y="351790"/>
                  </a:lnTo>
                  <a:lnTo>
                    <a:pt x="150505" y="339090"/>
                  </a:lnTo>
                  <a:lnTo>
                    <a:pt x="150351" y="339090"/>
                  </a:lnTo>
                  <a:lnTo>
                    <a:pt x="161847" y="294640"/>
                  </a:lnTo>
                  <a:lnTo>
                    <a:pt x="163632" y="243840"/>
                  </a:lnTo>
                  <a:lnTo>
                    <a:pt x="164696" y="222250"/>
                  </a:lnTo>
                  <a:lnTo>
                    <a:pt x="170099" y="179070"/>
                  </a:lnTo>
                  <a:lnTo>
                    <a:pt x="182753" y="139700"/>
                  </a:lnTo>
                  <a:lnTo>
                    <a:pt x="221589" y="99060"/>
                  </a:lnTo>
                  <a:lnTo>
                    <a:pt x="267702" y="86360"/>
                  </a:lnTo>
                  <a:lnTo>
                    <a:pt x="347329" y="86360"/>
                  </a:lnTo>
                  <a:lnTo>
                    <a:pt x="331797" y="80010"/>
                  </a:lnTo>
                  <a:lnTo>
                    <a:pt x="309706" y="77470"/>
                  </a:lnTo>
                  <a:lnTo>
                    <a:pt x="301369" y="72390"/>
                  </a:lnTo>
                  <a:lnTo>
                    <a:pt x="291615" y="68580"/>
                  </a:lnTo>
                  <a:lnTo>
                    <a:pt x="280406" y="66040"/>
                  </a:lnTo>
                  <a:close/>
                </a:path>
                <a:path w="533400" h="533400">
                  <a:moveTo>
                    <a:pt x="368017" y="21590"/>
                  </a:moveTo>
                  <a:lnTo>
                    <a:pt x="266700" y="21590"/>
                  </a:lnTo>
                  <a:lnTo>
                    <a:pt x="316185" y="26670"/>
                  </a:lnTo>
                  <a:lnTo>
                    <a:pt x="362260" y="40640"/>
                  </a:lnTo>
                  <a:lnTo>
                    <a:pt x="403940" y="63500"/>
                  </a:lnTo>
                  <a:lnTo>
                    <a:pt x="440245" y="93980"/>
                  </a:lnTo>
                  <a:lnTo>
                    <a:pt x="470193" y="129540"/>
                  </a:lnTo>
                  <a:lnTo>
                    <a:pt x="492799" y="171450"/>
                  </a:lnTo>
                  <a:lnTo>
                    <a:pt x="507084" y="218440"/>
                  </a:lnTo>
                  <a:lnTo>
                    <a:pt x="512064" y="266700"/>
                  </a:lnTo>
                  <a:lnTo>
                    <a:pt x="507180" y="316230"/>
                  </a:lnTo>
                  <a:lnTo>
                    <a:pt x="493151" y="361950"/>
                  </a:lnTo>
                  <a:lnTo>
                    <a:pt x="470910" y="403860"/>
                  </a:lnTo>
                  <a:lnTo>
                    <a:pt x="441389" y="439420"/>
                  </a:lnTo>
                  <a:lnTo>
                    <a:pt x="468445" y="439420"/>
                  </a:lnTo>
                  <a:lnTo>
                    <a:pt x="485928" y="419100"/>
                  </a:lnTo>
                  <a:lnTo>
                    <a:pt x="511539" y="373380"/>
                  </a:lnTo>
                  <a:lnTo>
                    <a:pt x="527744" y="322580"/>
                  </a:lnTo>
                  <a:lnTo>
                    <a:pt x="533400" y="266700"/>
                  </a:lnTo>
                  <a:lnTo>
                    <a:pt x="529098" y="219710"/>
                  </a:lnTo>
                  <a:lnTo>
                    <a:pt x="516699" y="173990"/>
                  </a:lnTo>
                  <a:lnTo>
                    <a:pt x="496959" y="133350"/>
                  </a:lnTo>
                  <a:lnTo>
                    <a:pt x="470633" y="95250"/>
                  </a:lnTo>
                  <a:lnTo>
                    <a:pt x="438478" y="63500"/>
                  </a:lnTo>
                  <a:lnTo>
                    <a:pt x="401251" y="36830"/>
                  </a:lnTo>
                  <a:lnTo>
                    <a:pt x="368017" y="21590"/>
                  </a:lnTo>
                  <a:close/>
                </a:path>
              </a:pathLst>
            </a:custGeom>
            <a:solidFill>
              <a:srgbClr val="1A1A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313233" y="3272234"/>
            <a:ext cx="1376680" cy="1016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12100"/>
              </a:lnSpc>
              <a:spcBef>
                <a:spcPts val="95"/>
              </a:spcBef>
            </a:pPr>
            <a:r>
              <a:rPr sz="1450" spc="-40" dirty="0">
                <a:solidFill>
                  <a:srgbClr val="1A1A1A"/>
                </a:solidFill>
                <a:cs typeface="Times New Roman"/>
              </a:rPr>
              <a:t>El </a:t>
            </a:r>
            <a:r>
              <a:rPr sz="1450" spc="35" dirty="0">
                <a:solidFill>
                  <a:srgbClr val="1A1A1A"/>
                </a:solidFill>
                <a:cs typeface="Times New Roman"/>
              </a:rPr>
              <a:t>59,8% </a:t>
            </a:r>
            <a:r>
              <a:rPr sz="1450" spc="135" dirty="0">
                <a:solidFill>
                  <a:srgbClr val="1A1A1A"/>
                </a:solidFill>
                <a:cs typeface="Times New Roman"/>
              </a:rPr>
              <a:t>de </a:t>
            </a:r>
            <a:r>
              <a:rPr sz="1450" spc="100" dirty="0">
                <a:solidFill>
                  <a:srgbClr val="1A1A1A"/>
                </a:solidFill>
                <a:cs typeface="Times New Roman"/>
              </a:rPr>
              <a:t>los </a:t>
            </a:r>
            <a:r>
              <a:rPr sz="1450" spc="105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450" spc="120" dirty="0">
                <a:solidFill>
                  <a:srgbClr val="1A1A1A"/>
                </a:solidFill>
                <a:cs typeface="Times New Roman"/>
              </a:rPr>
              <a:t>estudiantes</a:t>
            </a:r>
            <a:r>
              <a:rPr sz="1450" spc="-45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450" spc="145" dirty="0">
                <a:solidFill>
                  <a:srgbClr val="1A1A1A"/>
                </a:solidFill>
                <a:cs typeface="Times New Roman"/>
              </a:rPr>
              <a:t>son </a:t>
            </a:r>
            <a:r>
              <a:rPr sz="1450" spc="-345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450" spc="135" dirty="0">
                <a:solidFill>
                  <a:srgbClr val="1A1A1A"/>
                </a:solidFill>
                <a:cs typeface="Times New Roman"/>
              </a:rPr>
              <a:t>de </a:t>
            </a:r>
            <a:r>
              <a:rPr sz="1450" spc="110" dirty="0">
                <a:solidFill>
                  <a:srgbClr val="1A1A1A"/>
                </a:solidFill>
                <a:cs typeface="Times New Roman"/>
              </a:rPr>
              <a:t>género </a:t>
            </a:r>
            <a:r>
              <a:rPr sz="1450" spc="114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450" spc="100" dirty="0">
                <a:solidFill>
                  <a:srgbClr val="1A1A1A"/>
                </a:solidFill>
                <a:cs typeface="Times New Roman"/>
              </a:rPr>
              <a:t>femenino</a:t>
            </a:r>
            <a:endParaRPr sz="1450" dirty="0">
              <a:cs typeface="Times New Roman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462212" y="2257425"/>
            <a:ext cx="914400" cy="914400"/>
            <a:chOff x="2462212" y="2257425"/>
            <a:chExt cx="914400" cy="914400"/>
          </a:xfrm>
        </p:grpSpPr>
        <p:sp>
          <p:nvSpPr>
            <p:cNvPr id="10" name="object 10"/>
            <p:cNvSpPr/>
            <p:nvPr/>
          </p:nvSpPr>
          <p:spPr>
            <a:xfrm>
              <a:off x="2462212" y="2257425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914400" h="914400">
                  <a:moveTo>
                    <a:pt x="457200" y="0"/>
                  </a:moveTo>
                  <a:lnTo>
                    <a:pt x="412381" y="2197"/>
                  </a:lnTo>
                  <a:lnTo>
                    <a:pt x="368007" y="8788"/>
                  </a:lnTo>
                  <a:lnTo>
                    <a:pt x="324485" y="19685"/>
                  </a:lnTo>
                  <a:lnTo>
                    <a:pt x="282232" y="34798"/>
                  </a:lnTo>
                  <a:lnTo>
                    <a:pt x="241681" y="53987"/>
                  </a:lnTo>
                  <a:lnTo>
                    <a:pt x="203200" y="77050"/>
                  </a:lnTo>
                  <a:lnTo>
                    <a:pt x="167157" y="103771"/>
                  </a:lnTo>
                  <a:lnTo>
                    <a:pt x="133908" y="133908"/>
                  </a:lnTo>
                  <a:lnTo>
                    <a:pt x="103771" y="167157"/>
                  </a:lnTo>
                  <a:lnTo>
                    <a:pt x="77050" y="203200"/>
                  </a:lnTo>
                  <a:lnTo>
                    <a:pt x="53987" y="241681"/>
                  </a:lnTo>
                  <a:lnTo>
                    <a:pt x="34798" y="282232"/>
                  </a:lnTo>
                  <a:lnTo>
                    <a:pt x="19685" y="324485"/>
                  </a:lnTo>
                  <a:lnTo>
                    <a:pt x="8788" y="368007"/>
                  </a:lnTo>
                  <a:lnTo>
                    <a:pt x="2197" y="412381"/>
                  </a:lnTo>
                  <a:lnTo>
                    <a:pt x="0" y="457200"/>
                  </a:lnTo>
                  <a:lnTo>
                    <a:pt x="137" y="468423"/>
                  </a:lnTo>
                  <a:lnTo>
                    <a:pt x="3437" y="513171"/>
                  </a:lnTo>
                  <a:lnTo>
                    <a:pt x="11112" y="557377"/>
                  </a:lnTo>
                  <a:lnTo>
                    <a:pt x="23078" y="600619"/>
                  </a:lnTo>
                  <a:lnTo>
                    <a:pt x="39219" y="642481"/>
                  </a:lnTo>
                  <a:lnTo>
                    <a:pt x="59400" y="682553"/>
                  </a:lnTo>
                  <a:lnTo>
                    <a:pt x="83401" y="720460"/>
                  </a:lnTo>
                  <a:lnTo>
                    <a:pt x="111005" y="755834"/>
                  </a:lnTo>
                  <a:lnTo>
                    <a:pt x="141943" y="788325"/>
                  </a:lnTo>
                  <a:lnTo>
                    <a:pt x="175918" y="817635"/>
                  </a:lnTo>
                  <a:lnTo>
                    <a:pt x="212605" y="843469"/>
                  </a:lnTo>
                  <a:lnTo>
                    <a:pt x="251644" y="865584"/>
                  </a:lnTo>
                  <a:lnTo>
                    <a:pt x="292657" y="883767"/>
                  </a:lnTo>
                  <a:lnTo>
                    <a:pt x="335262" y="897839"/>
                  </a:lnTo>
                  <a:lnTo>
                    <a:pt x="379040" y="907666"/>
                  </a:lnTo>
                  <a:lnTo>
                    <a:pt x="423569" y="913162"/>
                  </a:lnTo>
                  <a:lnTo>
                    <a:pt x="457200" y="914400"/>
                  </a:lnTo>
                  <a:lnTo>
                    <a:pt x="468423" y="914262"/>
                  </a:lnTo>
                  <a:lnTo>
                    <a:pt x="513171" y="910962"/>
                  </a:lnTo>
                  <a:lnTo>
                    <a:pt x="557377" y="903287"/>
                  </a:lnTo>
                  <a:lnTo>
                    <a:pt x="600619" y="891321"/>
                  </a:lnTo>
                  <a:lnTo>
                    <a:pt x="642481" y="875180"/>
                  </a:lnTo>
                  <a:lnTo>
                    <a:pt x="682553" y="854999"/>
                  </a:lnTo>
                  <a:lnTo>
                    <a:pt x="720460" y="830998"/>
                  </a:lnTo>
                  <a:lnTo>
                    <a:pt x="755834" y="803394"/>
                  </a:lnTo>
                  <a:lnTo>
                    <a:pt x="788325" y="772456"/>
                  </a:lnTo>
                  <a:lnTo>
                    <a:pt x="817635" y="738481"/>
                  </a:lnTo>
                  <a:lnTo>
                    <a:pt x="843469" y="701794"/>
                  </a:lnTo>
                  <a:lnTo>
                    <a:pt x="865584" y="662755"/>
                  </a:lnTo>
                  <a:lnTo>
                    <a:pt x="883767" y="621742"/>
                  </a:lnTo>
                  <a:lnTo>
                    <a:pt x="897839" y="579137"/>
                  </a:lnTo>
                  <a:lnTo>
                    <a:pt x="907666" y="535359"/>
                  </a:lnTo>
                  <a:lnTo>
                    <a:pt x="913162" y="490830"/>
                  </a:lnTo>
                  <a:lnTo>
                    <a:pt x="914400" y="457200"/>
                  </a:lnTo>
                  <a:lnTo>
                    <a:pt x="914262" y="445976"/>
                  </a:lnTo>
                  <a:lnTo>
                    <a:pt x="910962" y="401228"/>
                  </a:lnTo>
                  <a:lnTo>
                    <a:pt x="903287" y="357023"/>
                  </a:lnTo>
                  <a:lnTo>
                    <a:pt x="891321" y="313778"/>
                  </a:lnTo>
                  <a:lnTo>
                    <a:pt x="875180" y="271918"/>
                  </a:lnTo>
                  <a:lnTo>
                    <a:pt x="854999" y="231846"/>
                  </a:lnTo>
                  <a:lnTo>
                    <a:pt x="830998" y="193939"/>
                  </a:lnTo>
                  <a:lnTo>
                    <a:pt x="803394" y="158565"/>
                  </a:lnTo>
                  <a:lnTo>
                    <a:pt x="772456" y="126074"/>
                  </a:lnTo>
                  <a:lnTo>
                    <a:pt x="738481" y="96758"/>
                  </a:lnTo>
                  <a:lnTo>
                    <a:pt x="701794" y="70930"/>
                  </a:lnTo>
                  <a:lnTo>
                    <a:pt x="662755" y="48815"/>
                  </a:lnTo>
                  <a:lnTo>
                    <a:pt x="621742" y="30632"/>
                  </a:lnTo>
                  <a:lnTo>
                    <a:pt x="579137" y="16560"/>
                  </a:lnTo>
                  <a:lnTo>
                    <a:pt x="535359" y="6733"/>
                  </a:lnTo>
                  <a:lnTo>
                    <a:pt x="490830" y="1237"/>
                  </a:lnTo>
                  <a:lnTo>
                    <a:pt x="457200" y="0"/>
                  </a:lnTo>
                  <a:close/>
                </a:path>
              </a:pathLst>
            </a:custGeom>
            <a:solidFill>
              <a:srgbClr val="7D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657475" y="2447924"/>
              <a:ext cx="533400" cy="533400"/>
            </a:xfrm>
            <a:custGeom>
              <a:avLst/>
              <a:gdLst/>
              <a:ahLst/>
              <a:cxnLst/>
              <a:rect l="l" t="t" r="r" b="b"/>
              <a:pathLst>
                <a:path w="533400" h="533400">
                  <a:moveTo>
                    <a:pt x="85344" y="42672"/>
                  </a:moveTo>
                  <a:lnTo>
                    <a:pt x="21336" y="42672"/>
                  </a:lnTo>
                  <a:lnTo>
                    <a:pt x="13083" y="44366"/>
                  </a:lnTo>
                  <a:lnTo>
                    <a:pt x="6296" y="48968"/>
                  </a:lnTo>
                  <a:lnTo>
                    <a:pt x="1694" y="55755"/>
                  </a:lnTo>
                  <a:lnTo>
                    <a:pt x="0" y="64008"/>
                  </a:lnTo>
                  <a:lnTo>
                    <a:pt x="0" y="512064"/>
                  </a:lnTo>
                  <a:lnTo>
                    <a:pt x="1694" y="520316"/>
                  </a:lnTo>
                  <a:lnTo>
                    <a:pt x="6296" y="527103"/>
                  </a:lnTo>
                  <a:lnTo>
                    <a:pt x="13083" y="531705"/>
                  </a:lnTo>
                  <a:lnTo>
                    <a:pt x="21336" y="533400"/>
                  </a:lnTo>
                  <a:lnTo>
                    <a:pt x="512064" y="533400"/>
                  </a:lnTo>
                  <a:lnTo>
                    <a:pt x="520316" y="531705"/>
                  </a:lnTo>
                  <a:lnTo>
                    <a:pt x="527103" y="527103"/>
                  </a:lnTo>
                  <a:lnTo>
                    <a:pt x="531705" y="520316"/>
                  </a:lnTo>
                  <a:lnTo>
                    <a:pt x="533400" y="512064"/>
                  </a:lnTo>
                  <a:lnTo>
                    <a:pt x="21336" y="512064"/>
                  </a:lnTo>
                  <a:lnTo>
                    <a:pt x="21336" y="170688"/>
                  </a:lnTo>
                  <a:lnTo>
                    <a:pt x="533400" y="170688"/>
                  </a:lnTo>
                  <a:lnTo>
                    <a:pt x="533400" y="149352"/>
                  </a:lnTo>
                  <a:lnTo>
                    <a:pt x="21336" y="149352"/>
                  </a:lnTo>
                  <a:lnTo>
                    <a:pt x="21336" y="64008"/>
                  </a:lnTo>
                  <a:lnTo>
                    <a:pt x="85344" y="64008"/>
                  </a:lnTo>
                  <a:lnTo>
                    <a:pt x="85344" y="42672"/>
                  </a:lnTo>
                  <a:close/>
                </a:path>
                <a:path w="533400" h="533400">
                  <a:moveTo>
                    <a:pt x="533400" y="170688"/>
                  </a:moveTo>
                  <a:lnTo>
                    <a:pt x="512064" y="170688"/>
                  </a:lnTo>
                  <a:lnTo>
                    <a:pt x="512064" y="512064"/>
                  </a:lnTo>
                  <a:lnTo>
                    <a:pt x="533400" y="512064"/>
                  </a:lnTo>
                  <a:lnTo>
                    <a:pt x="533400" y="170688"/>
                  </a:lnTo>
                  <a:close/>
                </a:path>
                <a:path w="533400" h="533400">
                  <a:moveTo>
                    <a:pt x="354241" y="351993"/>
                  </a:moveTo>
                  <a:lnTo>
                    <a:pt x="352044" y="352044"/>
                  </a:lnTo>
                  <a:lnTo>
                    <a:pt x="179362" y="352044"/>
                  </a:lnTo>
                  <a:lnTo>
                    <a:pt x="174955" y="352717"/>
                  </a:lnTo>
                  <a:lnTo>
                    <a:pt x="172097" y="355180"/>
                  </a:lnTo>
                  <a:lnTo>
                    <a:pt x="169468" y="363689"/>
                  </a:lnTo>
                  <a:lnTo>
                    <a:pt x="170434" y="367334"/>
                  </a:lnTo>
                  <a:lnTo>
                    <a:pt x="173685" y="370382"/>
                  </a:lnTo>
                  <a:lnTo>
                    <a:pt x="259029" y="455726"/>
                  </a:lnTo>
                  <a:lnTo>
                    <a:pt x="261124" y="457885"/>
                  </a:lnTo>
                  <a:lnTo>
                    <a:pt x="263690" y="458978"/>
                  </a:lnTo>
                  <a:lnTo>
                    <a:pt x="269722" y="458978"/>
                  </a:lnTo>
                  <a:lnTo>
                    <a:pt x="272275" y="457885"/>
                  </a:lnTo>
                  <a:lnTo>
                    <a:pt x="274370" y="455726"/>
                  </a:lnTo>
                  <a:lnTo>
                    <a:pt x="297370" y="432727"/>
                  </a:lnTo>
                  <a:lnTo>
                    <a:pt x="266700" y="432727"/>
                  </a:lnTo>
                  <a:lnTo>
                    <a:pt x="207352" y="373380"/>
                  </a:lnTo>
                  <a:lnTo>
                    <a:pt x="356717" y="373380"/>
                  </a:lnTo>
                  <a:lnTo>
                    <a:pt x="359714" y="370382"/>
                  </a:lnTo>
                  <a:lnTo>
                    <a:pt x="361289" y="368846"/>
                  </a:lnTo>
                  <a:lnTo>
                    <a:pt x="362305" y="367017"/>
                  </a:lnTo>
                  <a:lnTo>
                    <a:pt x="363181" y="362712"/>
                  </a:lnTo>
                  <a:lnTo>
                    <a:pt x="362991" y="360616"/>
                  </a:lnTo>
                  <a:lnTo>
                    <a:pt x="180022" y="352031"/>
                  </a:lnTo>
                  <a:lnTo>
                    <a:pt x="354375" y="352031"/>
                  </a:lnTo>
                  <a:lnTo>
                    <a:pt x="354241" y="351993"/>
                  </a:lnTo>
                  <a:close/>
                </a:path>
                <a:path w="533400" h="533400">
                  <a:moveTo>
                    <a:pt x="356717" y="373380"/>
                  </a:moveTo>
                  <a:lnTo>
                    <a:pt x="326047" y="373380"/>
                  </a:lnTo>
                  <a:lnTo>
                    <a:pt x="266700" y="432727"/>
                  </a:lnTo>
                  <a:lnTo>
                    <a:pt x="297370" y="432727"/>
                  </a:lnTo>
                  <a:lnTo>
                    <a:pt x="356717" y="373380"/>
                  </a:lnTo>
                  <a:close/>
                </a:path>
                <a:path w="533400" h="533400">
                  <a:moveTo>
                    <a:pt x="181025" y="352031"/>
                  </a:moveTo>
                  <a:lnTo>
                    <a:pt x="180352" y="352044"/>
                  </a:lnTo>
                  <a:lnTo>
                    <a:pt x="352044" y="352044"/>
                  </a:lnTo>
                  <a:lnTo>
                    <a:pt x="181025" y="352031"/>
                  </a:lnTo>
                  <a:close/>
                </a:path>
                <a:path w="533400" h="533400">
                  <a:moveTo>
                    <a:pt x="268859" y="212864"/>
                  </a:moveTo>
                  <a:lnTo>
                    <a:pt x="265366" y="213360"/>
                  </a:lnTo>
                  <a:lnTo>
                    <a:pt x="262902" y="213626"/>
                  </a:lnTo>
                  <a:lnTo>
                    <a:pt x="260794" y="214630"/>
                  </a:lnTo>
                  <a:lnTo>
                    <a:pt x="259029" y="216357"/>
                  </a:lnTo>
                  <a:lnTo>
                    <a:pt x="173685" y="301701"/>
                  </a:lnTo>
                  <a:lnTo>
                    <a:pt x="172110" y="303237"/>
                  </a:lnTo>
                  <a:lnTo>
                    <a:pt x="171094" y="305066"/>
                  </a:lnTo>
                  <a:lnTo>
                    <a:pt x="170662" y="307225"/>
                  </a:lnTo>
                  <a:lnTo>
                    <a:pt x="170205" y="309372"/>
                  </a:lnTo>
                  <a:lnTo>
                    <a:pt x="179158" y="320090"/>
                  </a:lnTo>
                  <a:lnTo>
                    <a:pt x="181356" y="320040"/>
                  </a:lnTo>
                  <a:lnTo>
                    <a:pt x="354420" y="320040"/>
                  </a:lnTo>
                  <a:lnTo>
                    <a:pt x="363181" y="309372"/>
                  </a:lnTo>
                  <a:lnTo>
                    <a:pt x="362305" y="305066"/>
                  </a:lnTo>
                  <a:lnTo>
                    <a:pt x="361289" y="303237"/>
                  </a:lnTo>
                  <a:lnTo>
                    <a:pt x="359714" y="301701"/>
                  </a:lnTo>
                  <a:lnTo>
                    <a:pt x="356717" y="298704"/>
                  </a:lnTo>
                  <a:lnTo>
                    <a:pt x="207352" y="298704"/>
                  </a:lnTo>
                  <a:lnTo>
                    <a:pt x="266700" y="239369"/>
                  </a:lnTo>
                  <a:lnTo>
                    <a:pt x="297374" y="239369"/>
                  </a:lnTo>
                  <a:lnTo>
                    <a:pt x="271868" y="213868"/>
                  </a:lnTo>
                  <a:lnTo>
                    <a:pt x="268859" y="212864"/>
                  </a:lnTo>
                  <a:close/>
                </a:path>
                <a:path w="533400" h="533400">
                  <a:moveTo>
                    <a:pt x="354420" y="320040"/>
                  </a:moveTo>
                  <a:lnTo>
                    <a:pt x="352044" y="320040"/>
                  </a:lnTo>
                  <a:lnTo>
                    <a:pt x="354241" y="320090"/>
                  </a:lnTo>
                  <a:lnTo>
                    <a:pt x="354420" y="320040"/>
                  </a:lnTo>
                  <a:close/>
                </a:path>
                <a:path w="533400" h="533400">
                  <a:moveTo>
                    <a:pt x="297374" y="239369"/>
                  </a:moveTo>
                  <a:lnTo>
                    <a:pt x="266700" y="239369"/>
                  </a:lnTo>
                  <a:lnTo>
                    <a:pt x="326047" y="298704"/>
                  </a:lnTo>
                  <a:lnTo>
                    <a:pt x="356717" y="298704"/>
                  </a:lnTo>
                  <a:lnTo>
                    <a:pt x="297374" y="239369"/>
                  </a:lnTo>
                  <a:close/>
                </a:path>
                <a:path w="533400" h="533400">
                  <a:moveTo>
                    <a:pt x="533400" y="64008"/>
                  </a:moveTo>
                  <a:lnTo>
                    <a:pt x="512064" y="64008"/>
                  </a:lnTo>
                  <a:lnTo>
                    <a:pt x="512064" y="149352"/>
                  </a:lnTo>
                  <a:lnTo>
                    <a:pt x="533400" y="149352"/>
                  </a:lnTo>
                  <a:lnTo>
                    <a:pt x="533400" y="64008"/>
                  </a:lnTo>
                  <a:close/>
                </a:path>
                <a:path w="533400" h="533400">
                  <a:moveTo>
                    <a:pt x="138684" y="0"/>
                  </a:moveTo>
                  <a:lnTo>
                    <a:pt x="117348" y="0"/>
                  </a:lnTo>
                  <a:lnTo>
                    <a:pt x="109095" y="1694"/>
                  </a:lnTo>
                  <a:lnTo>
                    <a:pt x="102308" y="6296"/>
                  </a:lnTo>
                  <a:lnTo>
                    <a:pt x="97706" y="13083"/>
                  </a:lnTo>
                  <a:lnTo>
                    <a:pt x="96012" y="21336"/>
                  </a:lnTo>
                  <a:lnTo>
                    <a:pt x="96012" y="85344"/>
                  </a:lnTo>
                  <a:lnTo>
                    <a:pt x="97706" y="93596"/>
                  </a:lnTo>
                  <a:lnTo>
                    <a:pt x="102308" y="100383"/>
                  </a:lnTo>
                  <a:lnTo>
                    <a:pt x="109095" y="104985"/>
                  </a:lnTo>
                  <a:lnTo>
                    <a:pt x="117348" y="106680"/>
                  </a:lnTo>
                  <a:lnTo>
                    <a:pt x="138684" y="106680"/>
                  </a:lnTo>
                  <a:lnTo>
                    <a:pt x="146936" y="104985"/>
                  </a:lnTo>
                  <a:lnTo>
                    <a:pt x="153723" y="100383"/>
                  </a:lnTo>
                  <a:lnTo>
                    <a:pt x="158325" y="93596"/>
                  </a:lnTo>
                  <a:lnTo>
                    <a:pt x="160020" y="85344"/>
                  </a:lnTo>
                  <a:lnTo>
                    <a:pt x="117348" y="85344"/>
                  </a:lnTo>
                  <a:lnTo>
                    <a:pt x="117348" y="21336"/>
                  </a:lnTo>
                  <a:lnTo>
                    <a:pt x="160020" y="21336"/>
                  </a:lnTo>
                  <a:lnTo>
                    <a:pt x="158325" y="13083"/>
                  </a:lnTo>
                  <a:lnTo>
                    <a:pt x="153723" y="6296"/>
                  </a:lnTo>
                  <a:lnTo>
                    <a:pt x="146936" y="1694"/>
                  </a:lnTo>
                  <a:lnTo>
                    <a:pt x="138684" y="0"/>
                  </a:lnTo>
                  <a:close/>
                </a:path>
                <a:path w="533400" h="533400">
                  <a:moveTo>
                    <a:pt x="416052" y="0"/>
                  </a:moveTo>
                  <a:lnTo>
                    <a:pt x="394716" y="0"/>
                  </a:lnTo>
                  <a:lnTo>
                    <a:pt x="386463" y="1694"/>
                  </a:lnTo>
                  <a:lnTo>
                    <a:pt x="379676" y="6296"/>
                  </a:lnTo>
                  <a:lnTo>
                    <a:pt x="375074" y="13083"/>
                  </a:lnTo>
                  <a:lnTo>
                    <a:pt x="373380" y="21336"/>
                  </a:lnTo>
                  <a:lnTo>
                    <a:pt x="373380" y="85344"/>
                  </a:lnTo>
                  <a:lnTo>
                    <a:pt x="375074" y="93596"/>
                  </a:lnTo>
                  <a:lnTo>
                    <a:pt x="379676" y="100383"/>
                  </a:lnTo>
                  <a:lnTo>
                    <a:pt x="386463" y="104985"/>
                  </a:lnTo>
                  <a:lnTo>
                    <a:pt x="394716" y="106680"/>
                  </a:lnTo>
                  <a:lnTo>
                    <a:pt x="416052" y="106680"/>
                  </a:lnTo>
                  <a:lnTo>
                    <a:pt x="424304" y="104985"/>
                  </a:lnTo>
                  <a:lnTo>
                    <a:pt x="431091" y="100383"/>
                  </a:lnTo>
                  <a:lnTo>
                    <a:pt x="435693" y="93596"/>
                  </a:lnTo>
                  <a:lnTo>
                    <a:pt x="437388" y="85344"/>
                  </a:lnTo>
                  <a:lnTo>
                    <a:pt x="394716" y="85344"/>
                  </a:lnTo>
                  <a:lnTo>
                    <a:pt x="394716" y="21336"/>
                  </a:lnTo>
                  <a:lnTo>
                    <a:pt x="437388" y="21336"/>
                  </a:lnTo>
                  <a:lnTo>
                    <a:pt x="435693" y="13083"/>
                  </a:lnTo>
                  <a:lnTo>
                    <a:pt x="431091" y="6296"/>
                  </a:lnTo>
                  <a:lnTo>
                    <a:pt x="424304" y="1694"/>
                  </a:lnTo>
                  <a:lnTo>
                    <a:pt x="416052" y="0"/>
                  </a:lnTo>
                  <a:close/>
                </a:path>
                <a:path w="533400" h="533400">
                  <a:moveTo>
                    <a:pt x="160020" y="21336"/>
                  </a:moveTo>
                  <a:lnTo>
                    <a:pt x="138684" y="21336"/>
                  </a:lnTo>
                  <a:lnTo>
                    <a:pt x="138684" y="85344"/>
                  </a:lnTo>
                  <a:lnTo>
                    <a:pt x="160020" y="85344"/>
                  </a:lnTo>
                  <a:lnTo>
                    <a:pt x="160020" y="64008"/>
                  </a:lnTo>
                  <a:lnTo>
                    <a:pt x="362712" y="64008"/>
                  </a:lnTo>
                  <a:lnTo>
                    <a:pt x="362712" y="42672"/>
                  </a:lnTo>
                  <a:lnTo>
                    <a:pt x="160020" y="42672"/>
                  </a:lnTo>
                  <a:lnTo>
                    <a:pt x="160020" y="21336"/>
                  </a:lnTo>
                  <a:close/>
                </a:path>
                <a:path w="533400" h="533400">
                  <a:moveTo>
                    <a:pt x="437388" y="21336"/>
                  </a:moveTo>
                  <a:lnTo>
                    <a:pt x="416052" y="21336"/>
                  </a:lnTo>
                  <a:lnTo>
                    <a:pt x="416052" y="85344"/>
                  </a:lnTo>
                  <a:lnTo>
                    <a:pt x="437388" y="85344"/>
                  </a:lnTo>
                  <a:lnTo>
                    <a:pt x="437388" y="64008"/>
                  </a:lnTo>
                  <a:lnTo>
                    <a:pt x="533400" y="64008"/>
                  </a:lnTo>
                  <a:lnTo>
                    <a:pt x="531705" y="55755"/>
                  </a:lnTo>
                  <a:lnTo>
                    <a:pt x="527103" y="48968"/>
                  </a:lnTo>
                  <a:lnTo>
                    <a:pt x="520316" y="44366"/>
                  </a:lnTo>
                  <a:lnTo>
                    <a:pt x="512064" y="42672"/>
                  </a:lnTo>
                  <a:lnTo>
                    <a:pt x="437388" y="42672"/>
                  </a:lnTo>
                  <a:lnTo>
                    <a:pt x="437388" y="21336"/>
                  </a:lnTo>
                  <a:close/>
                </a:path>
              </a:pathLst>
            </a:custGeom>
            <a:solidFill>
              <a:srgbClr val="1A1A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2211095" y="3272234"/>
            <a:ext cx="1398270" cy="7683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2240" marR="5080" indent="-130175">
              <a:lnSpc>
                <a:spcPct val="112100"/>
              </a:lnSpc>
              <a:spcBef>
                <a:spcPts val="95"/>
              </a:spcBef>
            </a:pPr>
            <a:r>
              <a:rPr sz="1450" spc="35" dirty="0">
                <a:solidFill>
                  <a:srgbClr val="1A1A1A"/>
                </a:solidFill>
                <a:cs typeface="Times New Roman"/>
              </a:rPr>
              <a:t>En</a:t>
            </a:r>
            <a:r>
              <a:rPr sz="1450" spc="-30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450" spc="100" dirty="0">
                <a:solidFill>
                  <a:srgbClr val="1A1A1A"/>
                </a:solidFill>
                <a:cs typeface="Times New Roman"/>
              </a:rPr>
              <a:t>promedio</a:t>
            </a:r>
            <a:r>
              <a:rPr sz="1450" spc="-30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450" spc="100" dirty="0">
                <a:solidFill>
                  <a:srgbClr val="1A1A1A"/>
                </a:solidFill>
                <a:cs typeface="Times New Roman"/>
              </a:rPr>
              <a:t>los </a:t>
            </a:r>
            <a:r>
              <a:rPr sz="1450" spc="-345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450" spc="120" dirty="0">
                <a:solidFill>
                  <a:srgbClr val="1A1A1A"/>
                </a:solidFill>
                <a:cs typeface="Times New Roman"/>
              </a:rPr>
              <a:t>estudiantes </a:t>
            </a:r>
            <a:r>
              <a:rPr sz="1450" spc="125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450" spc="90" dirty="0">
                <a:solidFill>
                  <a:srgbClr val="1A1A1A"/>
                </a:solidFill>
                <a:cs typeface="Times New Roman"/>
              </a:rPr>
              <a:t>tiene</a:t>
            </a:r>
            <a:r>
              <a:rPr sz="1450" spc="-15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450" spc="114" dirty="0">
                <a:solidFill>
                  <a:srgbClr val="1A1A1A"/>
                </a:solidFill>
                <a:cs typeface="Times New Roman"/>
              </a:rPr>
              <a:t>21</a:t>
            </a:r>
            <a:r>
              <a:rPr sz="1450" spc="-10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450" spc="150" dirty="0">
                <a:solidFill>
                  <a:srgbClr val="1A1A1A"/>
                </a:solidFill>
                <a:cs typeface="Times New Roman"/>
              </a:rPr>
              <a:t>años</a:t>
            </a:r>
            <a:endParaRPr sz="1450" dirty="0">
              <a:cs typeface="Times New Roman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4367212" y="2257425"/>
            <a:ext cx="914400" cy="914400"/>
            <a:chOff x="4367212" y="2257425"/>
            <a:chExt cx="914400" cy="914400"/>
          </a:xfrm>
        </p:grpSpPr>
        <p:sp>
          <p:nvSpPr>
            <p:cNvPr id="14" name="object 14"/>
            <p:cNvSpPr/>
            <p:nvPr/>
          </p:nvSpPr>
          <p:spPr>
            <a:xfrm>
              <a:off x="4367212" y="2257425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914400" h="914400">
                  <a:moveTo>
                    <a:pt x="457200" y="0"/>
                  </a:moveTo>
                  <a:lnTo>
                    <a:pt x="412381" y="2197"/>
                  </a:lnTo>
                  <a:lnTo>
                    <a:pt x="368007" y="8788"/>
                  </a:lnTo>
                  <a:lnTo>
                    <a:pt x="324485" y="19685"/>
                  </a:lnTo>
                  <a:lnTo>
                    <a:pt x="282232" y="34798"/>
                  </a:lnTo>
                  <a:lnTo>
                    <a:pt x="241681" y="53987"/>
                  </a:lnTo>
                  <a:lnTo>
                    <a:pt x="203200" y="77050"/>
                  </a:lnTo>
                  <a:lnTo>
                    <a:pt x="167157" y="103771"/>
                  </a:lnTo>
                  <a:lnTo>
                    <a:pt x="133908" y="133908"/>
                  </a:lnTo>
                  <a:lnTo>
                    <a:pt x="103771" y="167157"/>
                  </a:lnTo>
                  <a:lnTo>
                    <a:pt x="77050" y="203200"/>
                  </a:lnTo>
                  <a:lnTo>
                    <a:pt x="53987" y="241681"/>
                  </a:lnTo>
                  <a:lnTo>
                    <a:pt x="34798" y="282232"/>
                  </a:lnTo>
                  <a:lnTo>
                    <a:pt x="19685" y="324485"/>
                  </a:lnTo>
                  <a:lnTo>
                    <a:pt x="8788" y="368007"/>
                  </a:lnTo>
                  <a:lnTo>
                    <a:pt x="2197" y="412381"/>
                  </a:lnTo>
                  <a:lnTo>
                    <a:pt x="0" y="457200"/>
                  </a:lnTo>
                  <a:lnTo>
                    <a:pt x="137" y="468423"/>
                  </a:lnTo>
                  <a:lnTo>
                    <a:pt x="3437" y="513171"/>
                  </a:lnTo>
                  <a:lnTo>
                    <a:pt x="11112" y="557377"/>
                  </a:lnTo>
                  <a:lnTo>
                    <a:pt x="23078" y="600619"/>
                  </a:lnTo>
                  <a:lnTo>
                    <a:pt x="39219" y="642481"/>
                  </a:lnTo>
                  <a:lnTo>
                    <a:pt x="59400" y="682553"/>
                  </a:lnTo>
                  <a:lnTo>
                    <a:pt x="83399" y="720460"/>
                  </a:lnTo>
                  <a:lnTo>
                    <a:pt x="111005" y="755834"/>
                  </a:lnTo>
                  <a:lnTo>
                    <a:pt x="141943" y="788325"/>
                  </a:lnTo>
                  <a:lnTo>
                    <a:pt x="175918" y="817635"/>
                  </a:lnTo>
                  <a:lnTo>
                    <a:pt x="212605" y="843469"/>
                  </a:lnTo>
                  <a:lnTo>
                    <a:pt x="251644" y="865584"/>
                  </a:lnTo>
                  <a:lnTo>
                    <a:pt x="292657" y="883767"/>
                  </a:lnTo>
                  <a:lnTo>
                    <a:pt x="335262" y="897839"/>
                  </a:lnTo>
                  <a:lnTo>
                    <a:pt x="379040" y="907666"/>
                  </a:lnTo>
                  <a:lnTo>
                    <a:pt x="423569" y="913162"/>
                  </a:lnTo>
                  <a:lnTo>
                    <a:pt x="457200" y="914400"/>
                  </a:lnTo>
                  <a:lnTo>
                    <a:pt x="468423" y="914262"/>
                  </a:lnTo>
                  <a:lnTo>
                    <a:pt x="513171" y="910962"/>
                  </a:lnTo>
                  <a:lnTo>
                    <a:pt x="557377" y="903287"/>
                  </a:lnTo>
                  <a:lnTo>
                    <a:pt x="600619" y="891321"/>
                  </a:lnTo>
                  <a:lnTo>
                    <a:pt x="642481" y="875180"/>
                  </a:lnTo>
                  <a:lnTo>
                    <a:pt x="682553" y="854999"/>
                  </a:lnTo>
                  <a:lnTo>
                    <a:pt x="720460" y="830998"/>
                  </a:lnTo>
                  <a:lnTo>
                    <a:pt x="755834" y="803394"/>
                  </a:lnTo>
                  <a:lnTo>
                    <a:pt x="788325" y="772456"/>
                  </a:lnTo>
                  <a:lnTo>
                    <a:pt x="817635" y="738481"/>
                  </a:lnTo>
                  <a:lnTo>
                    <a:pt x="843469" y="701794"/>
                  </a:lnTo>
                  <a:lnTo>
                    <a:pt x="865584" y="662755"/>
                  </a:lnTo>
                  <a:lnTo>
                    <a:pt x="883767" y="621742"/>
                  </a:lnTo>
                  <a:lnTo>
                    <a:pt x="897839" y="579137"/>
                  </a:lnTo>
                  <a:lnTo>
                    <a:pt x="907666" y="535359"/>
                  </a:lnTo>
                  <a:lnTo>
                    <a:pt x="913162" y="490830"/>
                  </a:lnTo>
                  <a:lnTo>
                    <a:pt x="914400" y="457200"/>
                  </a:lnTo>
                  <a:lnTo>
                    <a:pt x="914262" y="445976"/>
                  </a:lnTo>
                  <a:lnTo>
                    <a:pt x="910962" y="401228"/>
                  </a:lnTo>
                  <a:lnTo>
                    <a:pt x="903287" y="357023"/>
                  </a:lnTo>
                  <a:lnTo>
                    <a:pt x="891321" y="313778"/>
                  </a:lnTo>
                  <a:lnTo>
                    <a:pt x="875180" y="271918"/>
                  </a:lnTo>
                  <a:lnTo>
                    <a:pt x="854999" y="231846"/>
                  </a:lnTo>
                  <a:lnTo>
                    <a:pt x="830998" y="193939"/>
                  </a:lnTo>
                  <a:lnTo>
                    <a:pt x="803394" y="158565"/>
                  </a:lnTo>
                  <a:lnTo>
                    <a:pt x="772456" y="126074"/>
                  </a:lnTo>
                  <a:lnTo>
                    <a:pt x="738481" y="96758"/>
                  </a:lnTo>
                  <a:lnTo>
                    <a:pt x="701794" y="70930"/>
                  </a:lnTo>
                  <a:lnTo>
                    <a:pt x="662755" y="48815"/>
                  </a:lnTo>
                  <a:lnTo>
                    <a:pt x="621742" y="30632"/>
                  </a:lnTo>
                  <a:lnTo>
                    <a:pt x="579137" y="16560"/>
                  </a:lnTo>
                  <a:lnTo>
                    <a:pt x="535359" y="6733"/>
                  </a:lnTo>
                  <a:lnTo>
                    <a:pt x="490830" y="1237"/>
                  </a:lnTo>
                  <a:lnTo>
                    <a:pt x="457200" y="0"/>
                  </a:lnTo>
                  <a:close/>
                </a:path>
              </a:pathLst>
            </a:custGeom>
            <a:solidFill>
              <a:srgbClr val="7D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552950" y="2447924"/>
              <a:ext cx="533400" cy="533400"/>
            </a:xfrm>
            <a:custGeom>
              <a:avLst/>
              <a:gdLst/>
              <a:ahLst/>
              <a:cxnLst/>
              <a:rect l="l" t="t" r="r" b="b"/>
              <a:pathLst>
                <a:path w="533400" h="533400">
                  <a:moveTo>
                    <a:pt x="266700" y="0"/>
                  </a:moveTo>
                  <a:lnTo>
                    <a:pt x="218713" y="4291"/>
                  </a:lnTo>
                  <a:lnTo>
                    <a:pt x="173567" y="16664"/>
                  </a:lnTo>
                  <a:lnTo>
                    <a:pt x="132012" y="36372"/>
                  </a:lnTo>
                  <a:lnTo>
                    <a:pt x="94795" y="62665"/>
                  </a:lnTo>
                  <a:lnTo>
                    <a:pt x="62665" y="94795"/>
                  </a:lnTo>
                  <a:lnTo>
                    <a:pt x="36372" y="132012"/>
                  </a:lnTo>
                  <a:lnTo>
                    <a:pt x="16664" y="173567"/>
                  </a:lnTo>
                  <a:lnTo>
                    <a:pt x="4291" y="218713"/>
                  </a:lnTo>
                  <a:lnTo>
                    <a:pt x="0" y="266700"/>
                  </a:lnTo>
                  <a:lnTo>
                    <a:pt x="4291" y="314686"/>
                  </a:lnTo>
                  <a:lnTo>
                    <a:pt x="16664" y="359832"/>
                  </a:lnTo>
                  <a:lnTo>
                    <a:pt x="36372" y="401387"/>
                  </a:lnTo>
                  <a:lnTo>
                    <a:pt x="62665" y="438604"/>
                  </a:lnTo>
                  <a:lnTo>
                    <a:pt x="94795" y="470734"/>
                  </a:lnTo>
                  <a:lnTo>
                    <a:pt x="132012" y="497027"/>
                  </a:lnTo>
                  <a:lnTo>
                    <a:pt x="173567" y="516735"/>
                  </a:lnTo>
                  <a:lnTo>
                    <a:pt x="218713" y="529108"/>
                  </a:lnTo>
                  <a:lnTo>
                    <a:pt x="266700" y="533400"/>
                  </a:lnTo>
                  <a:lnTo>
                    <a:pt x="314686" y="529108"/>
                  </a:lnTo>
                  <a:lnTo>
                    <a:pt x="359832" y="516735"/>
                  </a:lnTo>
                  <a:lnTo>
                    <a:pt x="401387" y="497027"/>
                  </a:lnTo>
                  <a:lnTo>
                    <a:pt x="412820" y="488950"/>
                  </a:lnTo>
                  <a:lnTo>
                    <a:pt x="266700" y="488950"/>
                  </a:lnTo>
                  <a:lnTo>
                    <a:pt x="221642" y="484472"/>
                  </a:lnTo>
                  <a:lnTo>
                    <a:pt x="179799" y="471614"/>
                  </a:lnTo>
                  <a:lnTo>
                    <a:pt x="142030" y="451237"/>
                  </a:lnTo>
                  <a:lnTo>
                    <a:pt x="109197" y="424202"/>
                  </a:lnTo>
                  <a:lnTo>
                    <a:pt x="82162" y="391369"/>
                  </a:lnTo>
                  <a:lnTo>
                    <a:pt x="61785" y="353600"/>
                  </a:lnTo>
                  <a:lnTo>
                    <a:pt x="48927" y="311757"/>
                  </a:lnTo>
                  <a:lnTo>
                    <a:pt x="44450" y="266700"/>
                  </a:lnTo>
                  <a:lnTo>
                    <a:pt x="48927" y="221642"/>
                  </a:lnTo>
                  <a:lnTo>
                    <a:pt x="61785" y="179799"/>
                  </a:lnTo>
                  <a:lnTo>
                    <a:pt x="82162" y="142030"/>
                  </a:lnTo>
                  <a:lnTo>
                    <a:pt x="109197" y="109197"/>
                  </a:lnTo>
                  <a:lnTo>
                    <a:pt x="142030" y="82162"/>
                  </a:lnTo>
                  <a:lnTo>
                    <a:pt x="179799" y="61785"/>
                  </a:lnTo>
                  <a:lnTo>
                    <a:pt x="221642" y="48927"/>
                  </a:lnTo>
                  <a:lnTo>
                    <a:pt x="266700" y="44450"/>
                  </a:lnTo>
                  <a:lnTo>
                    <a:pt x="412820" y="44450"/>
                  </a:lnTo>
                  <a:lnTo>
                    <a:pt x="401387" y="36372"/>
                  </a:lnTo>
                  <a:lnTo>
                    <a:pt x="359832" y="16664"/>
                  </a:lnTo>
                  <a:lnTo>
                    <a:pt x="314686" y="4291"/>
                  </a:lnTo>
                  <a:lnTo>
                    <a:pt x="266700" y="0"/>
                  </a:lnTo>
                  <a:close/>
                </a:path>
                <a:path w="533400" h="533400">
                  <a:moveTo>
                    <a:pt x="412820" y="44450"/>
                  </a:moveTo>
                  <a:lnTo>
                    <a:pt x="266700" y="44450"/>
                  </a:lnTo>
                  <a:lnTo>
                    <a:pt x="311757" y="48927"/>
                  </a:lnTo>
                  <a:lnTo>
                    <a:pt x="353600" y="61785"/>
                  </a:lnTo>
                  <a:lnTo>
                    <a:pt x="391369" y="82162"/>
                  </a:lnTo>
                  <a:lnTo>
                    <a:pt x="424202" y="109197"/>
                  </a:lnTo>
                  <a:lnTo>
                    <a:pt x="451237" y="142030"/>
                  </a:lnTo>
                  <a:lnTo>
                    <a:pt x="471614" y="179799"/>
                  </a:lnTo>
                  <a:lnTo>
                    <a:pt x="484472" y="221642"/>
                  </a:lnTo>
                  <a:lnTo>
                    <a:pt x="488950" y="266700"/>
                  </a:lnTo>
                  <a:lnTo>
                    <a:pt x="484472" y="311757"/>
                  </a:lnTo>
                  <a:lnTo>
                    <a:pt x="471614" y="353600"/>
                  </a:lnTo>
                  <a:lnTo>
                    <a:pt x="451237" y="391369"/>
                  </a:lnTo>
                  <a:lnTo>
                    <a:pt x="424202" y="424202"/>
                  </a:lnTo>
                  <a:lnTo>
                    <a:pt x="391369" y="451237"/>
                  </a:lnTo>
                  <a:lnTo>
                    <a:pt x="353600" y="471614"/>
                  </a:lnTo>
                  <a:lnTo>
                    <a:pt x="311757" y="484472"/>
                  </a:lnTo>
                  <a:lnTo>
                    <a:pt x="266700" y="488950"/>
                  </a:lnTo>
                  <a:lnTo>
                    <a:pt x="412820" y="488950"/>
                  </a:lnTo>
                  <a:lnTo>
                    <a:pt x="470734" y="438604"/>
                  </a:lnTo>
                  <a:lnTo>
                    <a:pt x="497027" y="401387"/>
                  </a:lnTo>
                  <a:lnTo>
                    <a:pt x="516735" y="359832"/>
                  </a:lnTo>
                  <a:lnTo>
                    <a:pt x="529108" y="314686"/>
                  </a:lnTo>
                  <a:lnTo>
                    <a:pt x="533400" y="266700"/>
                  </a:lnTo>
                  <a:lnTo>
                    <a:pt x="529108" y="218713"/>
                  </a:lnTo>
                  <a:lnTo>
                    <a:pt x="516735" y="173567"/>
                  </a:lnTo>
                  <a:lnTo>
                    <a:pt x="497027" y="132012"/>
                  </a:lnTo>
                  <a:lnTo>
                    <a:pt x="470734" y="94795"/>
                  </a:lnTo>
                  <a:lnTo>
                    <a:pt x="438604" y="62665"/>
                  </a:lnTo>
                  <a:lnTo>
                    <a:pt x="412820" y="44450"/>
                  </a:lnTo>
                  <a:close/>
                </a:path>
                <a:path w="533400" h="533400">
                  <a:moveTo>
                    <a:pt x="170853" y="324345"/>
                  </a:moveTo>
                  <a:lnTo>
                    <a:pt x="168770" y="348653"/>
                  </a:lnTo>
                  <a:lnTo>
                    <a:pt x="153492" y="384771"/>
                  </a:lnTo>
                  <a:lnTo>
                    <a:pt x="149047" y="391439"/>
                  </a:lnTo>
                  <a:lnTo>
                    <a:pt x="153631" y="400050"/>
                  </a:lnTo>
                  <a:lnTo>
                    <a:pt x="166966" y="400050"/>
                  </a:lnTo>
                  <a:lnTo>
                    <a:pt x="171411" y="397548"/>
                  </a:lnTo>
                  <a:lnTo>
                    <a:pt x="173634" y="393103"/>
                  </a:lnTo>
                  <a:lnTo>
                    <a:pt x="188912" y="355600"/>
                  </a:lnTo>
                  <a:lnTo>
                    <a:pt x="170853" y="324345"/>
                  </a:lnTo>
                  <a:close/>
                </a:path>
                <a:path w="533400" h="533400">
                  <a:moveTo>
                    <a:pt x="309067" y="315315"/>
                  </a:moveTo>
                  <a:lnTo>
                    <a:pt x="306984" y="340321"/>
                  </a:lnTo>
                  <a:lnTo>
                    <a:pt x="288925" y="384771"/>
                  </a:lnTo>
                  <a:lnTo>
                    <a:pt x="286272" y="389971"/>
                  </a:lnTo>
                  <a:lnTo>
                    <a:pt x="287605" y="394911"/>
                  </a:lnTo>
                  <a:lnTo>
                    <a:pt x="291855" y="398600"/>
                  </a:lnTo>
                  <a:lnTo>
                    <a:pt x="297954" y="400050"/>
                  </a:lnTo>
                  <a:lnTo>
                    <a:pt x="302399" y="400050"/>
                  </a:lnTo>
                  <a:lnTo>
                    <a:pt x="306844" y="397548"/>
                  </a:lnTo>
                  <a:lnTo>
                    <a:pt x="309067" y="393103"/>
                  </a:lnTo>
                  <a:lnTo>
                    <a:pt x="329209" y="348653"/>
                  </a:lnTo>
                  <a:lnTo>
                    <a:pt x="309067" y="315315"/>
                  </a:lnTo>
                  <a:close/>
                </a:path>
                <a:path w="533400" h="533400">
                  <a:moveTo>
                    <a:pt x="363058" y="233362"/>
                  </a:moveTo>
                  <a:lnTo>
                    <a:pt x="313232" y="233362"/>
                  </a:lnTo>
                  <a:lnTo>
                    <a:pt x="306984" y="281978"/>
                  </a:lnTo>
                  <a:lnTo>
                    <a:pt x="306960" y="289064"/>
                  </a:lnTo>
                  <a:lnTo>
                    <a:pt x="306705" y="293509"/>
                  </a:lnTo>
                  <a:lnTo>
                    <a:pt x="311150" y="297954"/>
                  </a:lnTo>
                  <a:lnTo>
                    <a:pt x="373659" y="393103"/>
                  </a:lnTo>
                  <a:lnTo>
                    <a:pt x="375881" y="395325"/>
                  </a:lnTo>
                  <a:lnTo>
                    <a:pt x="377545" y="397967"/>
                  </a:lnTo>
                  <a:lnTo>
                    <a:pt x="390880" y="397967"/>
                  </a:lnTo>
                  <a:lnTo>
                    <a:pt x="395465" y="388658"/>
                  </a:lnTo>
                  <a:lnTo>
                    <a:pt x="391020" y="381990"/>
                  </a:lnTo>
                  <a:lnTo>
                    <a:pt x="342404" y="293090"/>
                  </a:lnTo>
                  <a:lnTo>
                    <a:pt x="346570" y="251421"/>
                  </a:lnTo>
                  <a:lnTo>
                    <a:pt x="378928" y="251421"/>
                  </a:lnTo>
                  <a:lnTo>
                    <a:pt x="370878" y="246557"/>
                  </a:lnTo>
                  <a:lnTo>
                    <a:pt x="363058" y="233362"/>
                  </a:lnTo>
                  <a:close/>
                </a:path>
                <a:path w="533400" h="533400">
                  <a:moveTo>
                    <a:pt x="227342" y="251421"/>
                  </a:moveTo>
                  <a:lnTo>
                    <a:pt x="175717" y="251421"/>
                  </a:lnTo>
                  <a:lnTo>
                    <a:pt x="170853" y="291007"/>
                  </a:lnTo>
                  <a:lnTo>
                    <a:pt x="170869" y="297954"/>
                  </a:lnTo>
                  <a:lnTo>
                    <a:pt x="171272" y="304622"/>
                  </a:lnTo>
                  <a:lnTo>
                    <a:pt x="175717" y="309067"/>
                  </a:lnTo>
                  <a:lnTo>
                    <a:pt x="226415" y="391020"/>
                  </a:lnTo>
                  <a:lnTo>
                    <a:pt x="228638" y="395465"/>
                  </a:lnTo>
                  <a:lnTo>
                    <a:pt x="233222" y="395884"/>
                  </a:lnTo>
                  <a:lnTo>
                    <a:pt x="244335" y="395884"/>
                  </a:lnTo>
                  <a:lnTo>
                    <a:pt x="248780" y="386715"/>
                  </a:lnTo>
                  <a:lnTo>
                    <a:pt x="246557" y="377825"/>
                  </a:lnTo>
                  <a:lnTo>
                    <a:pt x="204190" y="297954"/>
                  </a:lnTo>
                  <a:lnTo>
                    <a:pt x="206971" y="264617"/>
                  </a:lnTo>
                  <a:lnTo>
                    <a:pt x="279717" y="264617"/>
                  </a:lnTo>
                  <a:lnTo>
                    <a:pt x="280779" y="262534"/>
                  </a:lnTo>
                  <a:lnTo>
                    <a:pt x="235445" y="262534"/>
                  </a:lnTo>
                  <a:lnTo>
                    <a:pt x="227342" y="251421"/>
                  </a:lnTo>
                  <a:close/>
                </a:path>
                <a:path w="533400" h="533400">
                  <a:moveTo>
                    <a:pt x="200304" y="222250"/>
                  </a:moveTo>
                  <a:lnTo>
                    <a:pt x="180301" y="222250"/>
                  </a:lnTo>
                  <a:lnTo>
                    <a:pt x="175856" y="224193"/>
                  </a:lnTo>
                  <a:lnTo>
                    <a:pt x="173634" y="226415"/>
                  </a:lnTo>
                  <a:lnTo>
                    <a:pt x="140296" y="248640"/>
                  </a:lnTo>
                  <a:lnTo>
                    <a:pt x="124320" y="277812"/>
                  </a:lnTo>
                  <a:lnTo>
                    <a:pt x="122097" y="282257"/>
                  </a:lnTo>
                  <a:lnTo>
                    <a:pt x="124739" y="288785"/>
                  </a:lnTo>
                  <a:lnTo>
                    <a:pt x="133629" y="293230"/>
                  </a:lnTo>
                  <a:lnTo>
                    <a:pt x="140017" y="293509"/>
                  </a:lnTo>
                  <a:lnTo>
                    <a:pt x="144462" y="286842"/>
                  </a:lnTo>
                  <a:lnTo>
                    <a:pt x="155575" y="262534"/>
                  </a:lnTo>
                  <a:lnTo>
                    <a:pt x="175717" y="251421"/>
                  </a:lnTo>
                  <a:lnTo>
                    <a:pt x="227342" y="251421"/>
                  </a:lnTo>
                  <a:lnTo>
                    <a:pt x="211137" y="229196"/>
                  </a:lnTo>
                  <a:lnTo>
                    <a:pt x="206692" y="224751"/>
                  </a:lnTo>
                  <a:lnTo>
                    <a:pt x="200304" y="222250"/>
                  </a:lnTo>
                  <a:close/>
                </a:path>
                <a:path w="533400" h="533400">
                  <a:moveTo>
                    <a:pt x="378928" y="251421"/>
                  </a:moveTo>
                  <a:lnTo>
                    <a:pt x="346570" y="251421"/>
                  </a:lnTo>
                  <a:lnTo>
                    <a:pt x="355600" y="264617"/>
                  </a:lnTo>
                  <a:lnTo>
                    <a:pt x="357822" y="266839"/>
                  </a:lnTo>
                  <a:lnTo>
                    <a:pt x="357543" y="268782"/>
                  </a:lnTo>
                  <a:lnTo>
                    <a:pt x="359765" y="268782"/>
                  </a:lnTo>
                  <a:lnTo>
                    <a:pt x="393103" y="286842"/>
                  </a:lnTo>
                  <a:lnTo>
                    <a:pt x="399770" y="289064"/>
                  </a:lnTo>
                  <a:lnTo>
                    <a:pt x="406857" y="286423"/>
                  </a:lnTo>
                  <a:lnTo>
                    <a:pt x="409079" y="281978"/>
                  </a:lnTo>
                  <a:lnTo>
                    <a:pt x="411302" y="275310"/>
                  </a:lnTo>
                  <a:lnTo>
                    <a:pt x="408660" y="268922"/>
                  </a:lnTo>
                  <a:lnTo>
                    <a:pt x="404215" y="266700"/>
                  </a:lnTo>
                  <a:lnTo>
                    <a:pt x="378928" y="251421"/>
                  </a:lnTo>
                  <a:close/>
                </a:path>
                <a:path w="533400" h="533400">
                  <a:moveTo>
                    <a:pt x="279717" y="264617"/>
                  </a:moveTo>
                  <a:lnTo>
                    <a:pt x="206971" y="264617"/>
                  </a:lnTo>
                  <a:lnTo>
                    <a:pt x="226695" y="284340"/>
                  </a:lnTo>
                  <a:lnTo>
                    <a:pt x="231000" y="286981"/>
                  </a:lnTo>
                  <a:lnTo>
                    <a:pt x="235445" y="284759"/>
                  </a:lnTo>
                  <a:lnTo>
                    <a:pt x="268782" y="281978"/>
                  </a:lnTo>
                  <a:lnTo>
                    <a:pt x="268782" y="280593"/>
                  </a:lnTo>
                  <a:lnTo>
                    <a:pt x="271571" y="280593"/>
                  </a:lnTo>
                  <a:lnTo>
                    <a:pt x="279717" y="264617"/>
                  </a:lnTo>
                  <a:close/>
                </a:path>
                <a:path w="533400" h="533400">
                  <a:moveTo>
                    <a:pt x="271571" y="280593"/>
                  </a:moveTo>
                  <a:lnTo>
                    <a:pt x="268782" y="280593"/>
                  </a:lnTo>
                  <a:lnTo>
                    <a:pt x="270865" y="281978"/>
                  </a:lnTo>
                  <a:lnTo>
                    <a:pt x="271571" y="280593"/>
                  </a:lnTo>
                  <a:close/>
                </a:path>
                <a:path w="533400" h="533400">
                  <a:moveTo>
                    <a:pt x="316014" y="199745"/>
                  </a:moveTo>
                  <a:lnTo>
                    <a:pt x="313232" y="200304"/>
                  </a:lnTo>
                  <a:lnTo>
                    <a:pt x="312267" y="201002"/>
                  </a:lnTo>
                  <a:lnTo>
                    <a:pt x="311150" y="202107"/>
                  </a:lnTo>
                  <a:lnTo>
                    <a:pt x="275729" y="224332"/>
                  </a:lnTo>
                  <a:lnTo>
                    <a:pt x="273507" y="226555"/>
                  </a:lnTo>
                  <a:lnTo>
                    <a:pt x="268782" y="228917"/>
                  </a:lnTo>
                  <a:lnTo>
                    <a:pt x="268782" y="233362"/>
                  </a:lnTo>
                  <a:lnTo>
                    <a:pt x="254203" y="261137"/>
                  </a:lnTo>
                  <a:lnTo>
                    <a:pt x="235445" y="262534"/>
                  </a:lnTo>
                  <a:lnTo>
                    <a:pt x="280779" y="262534"/>
                  </a:lnTo>
                  <a:lnTo>
                    <a:pt x="288925" y="246557"/>
                  </a:lnTo>
                  <a:lnTo>
                    <a:pt x="313232" y="233362"/>
                  </a:lnTo>
                  <a:lnTo>
                    <a:pt x="363058" y="233362"/>
                  </a:lnTo>
                  <a:lnTo>
                    <a:pt x="348653" y="209054"/>
                  </a:lnTo>
                  <a:lnTo>
                    <a:pt x="344208" y="202387"/>
                  </a:lnTo>
                  <a:lnTo>
                    <a:pt x="340042" y="200025"/>
                  </a:lnTo>
                  <a:lnTo>
                    <a:pt x="317957" y="200025"/>
                  </a:lnTo>
                  <a:lnTo>
                    <a:pt x="316014" y="199745"/>
                  </a:lnTo>
                  <a:close/>
                </a:path>
                <a:path w="533400" h="533400">
                  <a:moveTo>
                    <a:pt x="202107" y="155575"/>
                  </a:moveTo>
                  <a:lnTo>
                    <a:pt x="192614" y="157474"/>
                  </a:lnTo>
                  <a:lnTo>
                    <a:pt x="184891" y="162666"/>
                  </a:lnTo>
                  <a:lnTo>
                    <a:pt x="179699" y="170389"/>
                  </a:lnTo>
                  <a:lnTo>
                    <a:pt x="177800" y="179882"/>
                  </a:lnTo>
                  <a:lnTo>
                    <a:pt x="179699" y="189376"/>
                  </a:lnTo>
                  <a:lnTo>
                    <a:pt x="184891" y="197099"/>
                  </a:lnTo>
                  <a:lnTo>
                    <a:pt x="192614" y="202290"/>
                  </a:lnTo>
                  <a:lnTo>
                    <a:pt x="202107" y="204190"/>
                  </a:lnTo>
                  <a:lnTo>
                    <a:pt x="211601" y="202290"/>
                  </a:lnTo>
                  <a:lnTo>
                    <a:pt x="219324" y="197099"/>
                  </a:lnTo>
                  <a:lnTo>
                    <a:pt x="224515" y="189376"/>
                  </a:lnTo>
                  <a:lnTo>
                    <a:pt x="226415" y="179882"/>
                  </a:lnTo>
                  <a:lnTo>
                    <a:pt x="224515" y="170389"/>
                  </a:lnTo>
                  <a:lnTo>
                    <a:pt x="219324" y="162666"/>
                  </a:lnTo>
                  <a:lnTo>
                    <a:pt x="211601" y="157474"/>
                  </a:lnTo>
                  <a:lnTo>
                    <a:pt x="202107" y="155575"/>
                  </a:lnTo>
                  <a:close/>
                </a:path>
                <a:path w="533400" h="533400">
                  <a:moveTo>
                    <a:pt x="337540" y="133350"/>
                  </a:moveTo>
                  <a:lnTo>
                    <a:pt x="327202" y="135401"/>
                  </a:lnTo>
                  <a:lnTo>
                    <a:pt x="318820" y="141020"/>
                  </a:lnTo>
                  <a:lnTo>
                    <a:pt x="313201" y="149402"/>
                  </a:lnTo>
                  <a:lnTo>
                    <a:pt x="311150" y="159740"/>
                  </a:lnTo>
                  <a:lnTo>
                    <a:pt x="313201" y="170188"/>
                  </a:lnTo>
                  <a:lnTo>
                    <a:pt x="318820" y="178809"/>
                  </a:lnTo>
                  <a:lnTo>
                    <a:pt x="327202" y="184668"/>
                  </a:lnTo>
                  <a:lnTo>
                    <a:pt x="337540" y="186829"/>
                  </a:lnTo>
                  <a:lnTo>
                    <a:pt x="347988" y="184668"/>
                  </a:lnTo>
                  <a:lnTo>
                    <a:pt x="356609" y="178809"/>
                  </a:lnTo>
                  <a:lnTo>
                    <a:pt x="362468" y="170188"/>
                  </a:lnTo>
                  <a:lnTo>
                    <a:pt x="364629" y="159740"/>
                  </a:lnTo>
                  <a:lnTo>
                    <a:pt x="362468" y="149402"/>
                  </a:lnTo>
                  <a:lnTo>
                    <a:pt x="356609" y="141020"/>
                  </a:lnTo>
                  <a:lnTo>
                    <a:pt x="347988" y="135401"/>
                  </a:lnTo>
                  <a:lnTo>
                    <a:pt x="337540" y="133350"/>
                  </a:lnTo>
                  <a:close/>
                </a:path>
              </a:pathLst>
            </a:custGeom>
            <a:solidFill>
              <a:srgbClr val="1A1A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4109988" y="3272234"/>
            <a:ext cx="1382395" cy="17589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3810" algn="ctr">
              <a:lnSpc>
                <a:spcPct val="112100"/>
              </a:lnSpc>
              <a:spcBef>
                <a:spcPts val="95"/>
              </a:spcBef>
            </a:pPr>
            <a:r>
              <a:rPr sz="1450" spc="-40" dirty="0">
                <a:solidFill>
                  <a:srgbClr val="1A1A1A"/>
                </a:solidFill>
                <a:cs typeface="Times New Roman"/>
              </a:rPr>
              <a:t>El </a:t>
            </a:r>
            <a:r>
              <a:rPr sz="1450" spc="35" dirty="0">
                <a:solidFill>
                  <a:srgbClr val="1A1A1A"/>
                </a:solidFill>
                <a:cs typeface="Times New Roman"/>
              </a:rPr>
              <a:t>56,7% </a:t>
            </a:r>
            <a:r>
              <a:rPr sz="1450" spc="135" dirty="0">
                <a:solidFill>
                  <a:srgbClr val="1A1A1A"/>
                </a:solidFill>
                <a:cs typeface="Times New Roman"/>
              </a:rPr>
              <a:t>de </a:t>
            </a:r>
            <a:r>
              <a:rPr sz="1450" spc="100" dirty="0">
                <a:solidFill>
                  <a:srgbClr val="1A1A1A"/>
                </a:solidFill>
                <a:cs typeface="Times New Roman"/>
              </a:rPr>
              <a:t>los </a:t>
            </a:r>
            <a:r>
              <a:rPr sz="1450" spc="105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450" spc="120" dirty="0">
                <a:solidFill>
                  <a:srgbClr val="1A1A1A"/>
                </a:solidFill>
                <a:cs typeface="Times New Roman"/>
              </a:rPr>
              <a:t>estudiantes </a:t>
            </a:r>
            <a:r>
              <a:rPr sz="1450" spc="125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450" spc="80" dirty="0">
                <a:solidFill>
                  <a:srgbClr val="1A1A1A"/>
                </a:solidFill>
                <a:cs typeface="Times New Roman"/>
              </a:rPr>
              <a:t>proviene </a:t>
            </a:r>
            <a:r>
              <a:rPr sz="1450" spc="135" dirty="0">
                <a:solidFill>
                  <a:srgbClr val="1A1A1A"/>
                </a:solidFill>
                <a:cs typeface="Times New Roman"/>
              </a:rPr>
              <a:t>de </a:t>
            </a:r>
            <a:r>
              <a:rPr sz="1450" spc="100" dirty="0">
                <a:solidFill>
                  <a:srgbClr val="1A1A1A"/>
                </a:solidFill>
                <a:cs typeface="Times New Roman"/>
              </a:rPr>
              <a:t>un </a:t>
            </a:r>
            <a:r>
              <a:rPr sz="1450" spc="105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450" spc="100" dirty="0">
                <a:solidFill>
                  <a:srgbClr val="1A1A1A"/>
                </a:solidFill>
                <a:cs typeface="Times New Roman"/>
              </a:rPr>
              <a:t>establecimiento  </a:t>
            </a:r>
            <a:r>
              <a:rPr sz="1450" spc="105" dirty="0">
                <a:solidFill>
                  <a:srgbClr val="1A1A1A"/>
                </a:solidFill>
                <a:cs typeface="Times New Roman"/>
              </a:rPr>
              <a:t>educacional </a:t>
            </a:r>
            <a:r>
              <a:rPr sz="1450" spc="110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450" spc="60" dirty="0">
                <a:solidFill>
                  <a:srgbClr val="1A1A1A"/>
                </a:solidFill>
                <a:cs typeface="Times New Roman"/>
              </a:rPr>
              <a:t>particular- </a:t>
            </a:r>
            <a:r>
              <a:rPr sz="1450" spc="65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450" spc="110" dirty="0">
                <a:solidFill>
                  <a:srgbClr val="1A1A1A"/>
                </a:solidFill>
                <a:cs typeface="Times New Roman"/>
              </a:rPr>
              <a:t>subvencionado</a:t>
            </a:r>
            <a:endParaRPr sz="1450" dirty="0">
              <a:cs typeface="Times New Roman"/>
            </a:endParaRPr>
          </a:p>
        </p:txBody>
      </p:sp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62687" y="2257425"/>
            <a:ext cx="914400" cy="914400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6016775" y="3273555"/>
            <a:ext cx="1679425" cy="1715213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40640" marR="32384" indent="-42545" algn="ctr">
              <a:spcBef>
                <a:spcPts val="215"/>
              </a:spcBef>
            </a:pPr>
            <a:r>
              <a:rPr lang="es-CL" sz="1400" spc="-5" dirty="0">
                <a:solidFill>
                  <a:srgbClr val="1A1A1A"/>
                </a:solidFill>
                <a:cs typeface="Times New Roman"/>
              </a:rPr>
              <a:t>Áreas </a:t>
            </a:r>
            <a:r>
              <a:rPr lang="es-CL" sz="1400" spc="30" dirty="0">
                <a:solidFill>
                  <a:srgbClr val="1A1A1A"/>
                </a:solidFill>
                <a:cs typeface="Times New Roman"/>
              </a:rPr>
              <a:t>de </a:t>
            </a:r>
            <a:r>
              <a:rPr lang="es-CL" sz="1400" spc="35" dirty="0">
                <a:solidFill>
                  <a:srgbClr val="1A1A1A"/>
                </a:solidFill>
                <a:cs typeface="Times New Roman"/>
              </a:rPr>
              <a:t> </a:t>
            </a:r>
            <a:r>
              <a:rPr lang="es-CL" sz="1400" spc="-5" dirty="0">
                <a:solidFill>
                  <a:srgbClr val="1A1A1A"/>
                </a:solidFill>
                <a:cs typeface="Times New Roman"/>
              </a:rPr>
              <a:t>conocimiento:</a:t>
            </a:r>
          </a:p>
          <a:p>
            <a:pPr marL="40640" marR="32384" indent="-42545" algn="ctr">
              <a:spcBef>
                <a:spcPts val="215"/>
              </a:spcBef>
            </a:pPr>
            <a:r>
              <a:rPr lang="es-CL" sz="1400" spc="-10" dirty="0">
                <a:solidFill>
                  <a:srgbClr val="1A1A1A"/>
                </a:solidFill>
                <a:cs typeface="Times New Roman"/>
              </a:rPr>
              <a:t>Ingenieras:</a:t>
            </a:r>
            <a:r>
              <a:rPr lang="es-CL" sz="1400" spc="-45" dirty="0">
                <a:solidFill>
                  <a:srgbClr val="1A1A1A"/>
                </a:solidFill>
                <a:cs typeface="Times New Roman"/>
              </a:rPr>
              <a:t> </a:t>
            </a:r>
            <a:r>
              <a:rPr lang="es-CL" sz="1400" spc="-70" dirty="0">
                <a:solidFill>
                  <a:srgbClr val="1A1A1A"/>
                </a:solidFill>
                <a:cs typeface="Times New Roman"/>
              </a:rPr>
              <a:t>22,9%</a:t>
            </a:r>
            <a:endParaRPr lang="es-CL" sz="1400" dirty="0">
              <a:cs typeface="Times New Roman"/>
            </a:endParaRPr>
          </a:p>
          <a:p>
            <a:pPr marL="12700" marR="5080" algn="ctr">
              <a:spcBef>
                <a:spcPts val="355"/>
              </a:spcBef>
            </a:pPr>
            <a:r>
              <a:rPr lang="es-CL" sz="1400" spc="225" dirty="0">
                <a:solidFill>
                  <a:srgbClr val="1A1A1A"/>
                </a:solidFill>
                <a:cs typeface="Times New Roman"/>
              </a:rPr>
              <a:t>Humanidades:</a:t>
            </a:r>
            <a:r>
              <a:rPr lang="es-CL" sz="1400" spc="15" dirty="0">
                <a:solidFill>
                  <a:srgbClr val="1A1A1A"/>
                </a:solidFill>
                <a:cs typeface="Times New Roman"/>
              </a:rPr>
              <a:t> </a:t>
            </a:r>
            <a:r>
              <a:rPr lang="es-CL" sz="1400" spc="204" dirty="0">
                <a:solidFill>
                  <a:srgbClr val="1A1A1A"/>
                </a:solidFill>
                <a:cs typeface="Times New Roman"/>
              </a:rPr>
              <a:t>29% </a:t>
            </a:r>
            <a:r>
              <a:rPr lang="es-CL" sz="1400" spc="-229" dirty="0">
                <a:solidFill>
                  <a:srgbClr val="1A1A1A"/>
                </a:solidFill>
                <a:cs typeface="Times New Roman"/>
              </a:rPr>
              <a:t> </a:t>
            </a:r>
          </a:p>
          <a:p>
            <a:pPr marL="12700" marR="5080" algn="ctr">
              <a:spcBef>
                <a:spcPts val="355"/>
              </a:spcBef>
            </a:pPr>
            <a:r>
              <a:rPr lang="es-CL" sz="1400" spc="-70" dirty="0">
                <a:solidFill>
                  <a:srgbClr val="1A1A1A"/>
                </a:solidFill>
                <a:cs typeface="Times New Roman"/>
              </a:rPr>
              <a:t>Arte: 7,8% </a:t>
            </a:r>
            <a:r>
              <a:rPr lang="es-CL" sz="1400" spc="-65" dirty="0">
                <a:solidFill>
                  <a:srgbClr val="1A1A1A"/>
                </a:solidFill>
                <a:cs typeface="Times New Roman"/>
              </a:rPr>
              <a:t> </a:t>
            </a:r>
          </a:p>
          <a:p>
            <a:pPr marL="12700" marR="5080" algn="ctr">
              <a:spcBef>
                <a:spcPts val="355"/>
              </a:spcBef>
            </a:pPr>
            <a:r>
              <a:rPr lang="es-CL" sz="1400" spc="-45" dirty="0">
                <a:solidFill>
                  <a:srgbClr val="1A1A1A"/>
                </a:solidFill>
                <a:cs typeface="Times New Roman"/>
              </a:rPr>
              <a:t>Salud: 40,3%</a:t>
            </a:r>
            <a:endParaRPr lang="es-CL" sz="1400" dirty="0">
              <a:cs typeface="Times New Roman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8167687" y="2257425"/>
            <a:ext cx="914400" cy="914400"/>
            <a:chOff x="8167687" y="2257425"/>
            <a:chExt cx="914400" cy="914400"/>
          </a:xfrm>
        </p:grpSpPr>
        <p:sp>
          <p:nvSpPr>
            <p:cNvPr id="20" name="object 20"/>
            <p:cNvSpPr/>
            <p:nvPr/>
          </p:nvSpPr>
          <p:spPr>
            <a:xfrm>
              <a:off x="8167687" y="2257425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914400" h="914400">
                  <a:moveTo>
                    <a:pt x="457200" y="0"/>
                  </a:moveTo>
                  <a:lnTo>
                    <a:pt x="412381" y="2197"/>
                  </a:lnTo>
                  <a:lnTo>
                    <a:pt x="368007" y="8788"/>
                  </a:lnTo>
                  <a:lnTo>
                    <a:pt x="324485" y="19685"/>
                  </a:lnTo>
                  <a:lnTo>
                    <a:pt x="282232" y="34798"/>
                  </a:lnTo>
                  <a:lnTo>
                    <a:pt x="241681" y="53987"/>
                  </a:lnTo>
                  <a:lnTo>
                    <a:pt x="203200" y="77050"/>
                  </a:lnTo>
                  <a:lnTo>
                    <a:pt x="167157" y="103771"/>
                  </a:lnTo>
                  <a:lnTo>
                    <a:pt x="133908" y="133908"/>
                  </a:lnTo>
                  <a:lnTo>
                    <a:pt x="103771" y="167157"/>
                  </a:lnTo>
                  <a:lnTo>
                    <a:pt x="77050" y="203200"/>
                  </a:lnTo>
                  <a:lnTo>
                    <a:pt x="53987" y="241681"/>
                  </a:lnTo>
                  <a:lnTo>
                    <a:pt x="34798" y="282232"/>
                  </a:lnTo>
                  <a:lnTo>
                    <a:pt x="19685" y="324485"/>
                  </a:lnTo>
                  <a:lnTo>
                    <a:pt x="8788" y="368007"/>
                  </a:lnTo>
                  <a:lnTo>
                    <a:pt x="2197" y="412381"/>
                  </a:lnTo>
                  <a:lnTo>
                    <a:pt x="0" y="457200"/>
                  </a:lnTo>
                  <a:lnTo>
                    <a:pt x="137" y="468423"/>
                  </a:lnTo>
                  <a:lnTo>
                    <a:pt x="3437" y="513171"/>
                  </a:lnTo>
                  <a:lnTo>
                    <a:pt x="11112" y="557377"/>
                  </a:lnTo>
                  <a:lnTo>
                    <a:pt x="23073" y="600619"/>
                  </a:lnTo>
                  <a:lnTo>
                    <a:pt x="39219" y="642481"/>
                  </a:lnTo>
                  <a:lnTo>
                    <a:pt x="59400" y="682553"/>
                  </a:lnTo>
                  <a:lnTo>
                    <a:pt x="83399" y="720460"/>
                  </a:lnTo>
                  <a:lnTo>
                    <a:pt x="111005" y="755834"/>
                  </a:lnTo>
                  <a:lnTo>
                    <a:pt x="141943" y="788325"/>
                  </a:lnTo>
                  <a:lnTo>
                    <a:pt x="175918" y="817635"/>
                  </a:lnTo>
                  <a:lnTo>
                    <a:pt x="212605" y="843469"/>
                  </a:lnTo>
                  <a:lnTo>
                    <a:pt x="251644" y="865584"/>
                  </a:lnTo>
                  <a:lnTo>
                    <a:pt x="292657" y="883767"/>
                  </a:lnTo>
                  <a:lnTo>
                    <a:pt x="335262" y="897839"/>
                  </a:lnTo>
                  <a:lnTo>
                    <a:pt x="379040" y="907666"/>
                  </a:lnTo>
                  <a:lnTo>
                    <a:pt x="423569" y="913162"/>
                  </a:lnTo>
                  <a:lnTo>
                    <a:pt x="457200" y="914400"/>
                  </a:lnTo>
                  <a:lnTo>
                    <a:pt x="468423" y="914262"/>
                  </a:lnTo>
                  <a:lnTo>
                    <a:pt x="513171" y="910962"/>
                  </a:lnTo>
                  <a:lnTo>
                    <a:pt x="557377" y="903287"/>
                  </a:lnTo>
                  <a:lnTo>
                    <a:pt x="600619" y="891321"/>
                  </a:lnTo>
                  <a:lnTo>
                    <a:pt x="642481" y="875180"/>
                  </a:lnTo>
                  <a:lnTo>
                    <a:pt x="682553" y="854999"/>
                  </a:lnTo>
                  <a:lnTo>
                    <a:pt x="720460" y="830998"/>
                  </a:lnTo>
                  <a:lnTo>
                    <a:pt x="755834" y="803394"/>
                  </a:lnTo>
                  <a:lnTo>
                    <a:pt x="788325" y="772456"/>
                  </a:lnTo>
                  <a:lnTo>
                    <a:pt x="817635" y="738481"/>
                  </a:lnTo>
                  <a:lnTo>
                    <a:pt x="843469" y="701794"/>
                  </a:lnTo>
                  <a:lnTo>
                    <a:pt x="865584" y="662755"/>
                  </a:lnTo>
                  <a:lnTo>
                    <a:pt x="883767" y="621742"/>
                  </a:lnTo>
                  <a:lnTo>
                    <a:pt x="897839" y="579137"/>
                  </a:lnTo>
                  <a:lnTo>
                    <a:pt x="907666" y="535359"/>
                  </a:lnTo>
                  <a:lnTo>
                    <a:pt x="913162" y="490830"/>
                  </a:lnTo>
                  <a:lnTo>
                    <a:pt x="914400" y="457200"/>
                  </a:lnTo>
                  <a:lnTo>
                    <a:pt x="914262" y="445976"/>
                  </a:lnTo>
                  <a:lnTo>
                    <a:pt x="910962" y="401228"/>
                  </a:lnTo>
                  <a:lnTo>
                    <a:pt x="903287" y="357023"/>
                  </a:lnTo>
                  <a:lnTo>
                    <a:pt x="891321" y="313778"/>
                  </a:lnTo>
                  <a:lnTo>
                    <a:pt x="875180" y="271918"/>
                  </a:lnTo>
                  <a:lnTo>
                    <a:pt x="854999" y="231846"/>
                  </a:lnTo>
                  <a:lnTo>
                    <a:pt x="830998" y="193939"/>
                  </a:lnTo>
                  <a:lnTo>
                    <a:pt x="803394" y="158565"/>
                  </a:lnTo>
                  <a:lnTo>
                    <a:pt x="772456" y="126074"/>
                  </a:lnTo>
                  <a:lnTo>
                    <a:pt x="738481" y="96758"/>
                  </a:lnTo>
                  <a:lnTo>
                    <a:pt x="701794" y="70930"/>
                  </a:lnTo>
                  <a:lnTo>
                    <a:pt x="662755" y="48815"/>
                  </a:lnTo>
                  <a:lnTo>
                    <a:pt x="621742" y="30632"/>
                  </a:lnTo>
                  <a:lnTo>
                    <a:pt x="579137" y="16560"/>
                  </a:lnTo>
                  <a:lnTo>
                    <a:pt x="535359" y="6733"/>
                  </a:lnTo>
                  <a:lnTo>
                    <a:pt x="490830" y="1237"/>
                  </a:lnTo>
                  <a:lnTo>
                    <a:pt x="457200" y="0"/>
                  </a:lnTo>
                  <a:close/>
                </a:path>
              </a:pathLst>
            </a:custGeom>
            <a:solidFill>
              <a:srgbClr val="7D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8353425" y="2447924"/>
              <a:ext cx="533400" cy="533400"/>
            </a:xfrm>
            <a:custGeom>
              <a:avLst/>
              <a:gdLst/>
              <a:ahLst/>
              <a:cxnLst/>
              <a:rect l="l" t="t" r="r" b="b"/>
              <a:pathLst>
                <a:path w="533400" h="533400">
                  <a:moveTo>
                    <a:pt x="426720" y="0"/>
                  </a:moveTo>
                  <a:lnTo>
                    <a:pt x="106680" y="0"/>
                  </a:lnTo>
                  <a:lnTo>
                    <a:pt x="65145" y="8380"/>
                  </a:lnTo>
                  <a:lnTo>
                    <a:pt x="31237" y="31237"/>
                  </a:lnTo>
                  <a:lnTo>
                    <a:pt x="8380" y="65145"/>
                  </a:lnTo>
                  <a:lnTo>
                    <a:pt x="0" y="106680"/>
                  </a:lnTo>
                  <a:lnTo>
                    <a:pt x="0" y="426720"/>
                  </a:lnTo>
                  <a:lnTo>
                    <a:pt x="8380" y="468254"/>
                  </a:lnTo>
                  <a:lnTo>
                    <a:pt x="31237" y="502162"/>
                  </a:lnTo>
                  <a:lnTo>
                    <a:pt x="65145" y="525019"/>
                  </a:lnTo>
                  <a:lnTo>
                    <a:pt x="106680" y="533400"/>
                  </a:lnTo>
                  <a:lnTo>
                    <a:pt x="426720" y="533400"/>
                  </a:lnTo>
                  <a:lnTo>
                    <a:pt x="468254" y="525019"/>
                  </a:lnTo>
                  <a:lnTo>
                    <a:pt x="502162" y="502162"/>
                  </a:lnTo>
                  <a:lnTo>
                    <a:pt x="517061" y="480060"/>
                  </a:lnTo>
                  <a:lnTo>
                    <a:pt x="106680" y="480060"/>
                  </a:lnTo>
                  <a:lnTo>
                    <a:pt x="84951" y="476188"/>
                  </a:lnTo>
                  <a:lnTo>
                    <a:pt x="68103" y="465291"/>
                  </a:lnTo>
                  <a:lnTo>
                    <a:pt x="57209" y="448443"/>
                  </a:lnTo>
                  <a:lnTo>
                    <a:pt x="53340" y="426720"/>
                  </a:lnTo>
                  <a:lnTo>
                    <a:pt x="53340" y="106680"/>
                  </a:lnTo>
                  <a:lnTo>
                    <a:pt x="57209" y="84951"/>
                  </a:lnTo>
                  <a:lnTo>
                    <a:pt x="68103" y="68103"/>
                  </a:lnTo>
                  <a:lnTo>
                    <a:pt x="84951" y="57209"/>
                  </a:lnTo>
                  <a:lnTo>
                    <a:pt x="106680" y="53340"/>
                  </a:lnTo>
                  <a:lnTo>
                    <a:pt x="517061" y="53340"/>
                  </a:lnTo>
                  <a:lnTo>
                    <a:pt x="502162" y="31237"/>
                  </a:lnTo>
                  <a:lnTo>
                    <a:pt x="468254" y="8380"/>
                  </a:lnTo>
                  <a:lnTo>
                    <a:pt x="426720" y="0"/>
                  </a:lnTo>
                  <a:close/>
                </a:path>
                <a:path w="533400" h="533400">
                  <a:moveTo>
                    <a:pt x="517061" y="53340"/>
                  </a:moveTo>
                  <a:lnTo>
                    <a:pt x="426720" y="53340"/>
                  </a:lnTo>
                  <a:lnTo>
                    <a:pt x="448443" y="57209"/>
                  </a:lnTo>
                  <a:lnTo>
                    <a:pt x="465291" y="68103"/>
                  </a:lnTo>
                  <a:lnTo>
                    <a:pt x="476188" y="84951"/>
                  </a:lnTo>
                  <a:lnTo>
                    <a:pt x="480060" y="106680"/>
                  </a:lnTo>
                  <a:lnTo>
                    <a:pt x="480060" y="426720"/>
                  </a:lnTo>
                  <a:lnTo>
                    <a:pt x="476188" y="448443"/>
                  </a:lnTo>
                  <a:lnTo>
                    <a:pt x="465291" y="465291"/>
                  </a:lnTo>
                  <a:lnTo>
                    <a:pt x="448443" y="476188"/>
                  </a:lnTo>
                  <a:lnTo>
                    <a:pt x="426720" y="480060"/>
                  </a:lnTo>
                  <a:lnTo>
                    <a:pt x="517061" y="480060"/>
                  </a:lnTo>
                  <a:lnTo>
                    <a:pt x="525019" y="468254"/>
                  </a:lnTo>
                  <a:lnTo>
                    <a:pt x="533400" y="426720"/>
                  </a:lnTo>
                  <a:lnTo>
                    <a:pt x="533400" y="106680"/>
                  </a:lnTo>
                  <a:lnTo>
                    <a:pt x="525019" y="65145"/>
                  </a:lnTo>
                  <a:lnTo>
                    <a:pt x="517061" y="53340"/>
                  </a:lnTo>
                  <a:close/>
                </a:path>
                <a:path w="533400" h="533400">
                  <a:moveTo>
                    <a:pt x="295871" y="215861"/>
                  </a:moveTo>
                  <a:lnTo>
                    <a:pt x="248361" y="215861"/>
                  </a:lnTo>
                  <a:lnTo>
                    <a:pt x="248361" y="389216"/>
                  </a:lnTo>
                  <a:lnTo>
                    <a:pt x="295871" y="389216"/>
                  </a:lnTo>
                  <a:lnTo>
                    <a:pt x="295871" y="215861"/>
                  </a:lnTo>
                  <a:close/>
                </a:path>
                <a:path w="533400" h="533400">
                  <a:moveTo>
                    <a:pt x="295871" y="157518"/>
                  </a:moveTo>
                  <a:lnTo>
                    <a:pt x="266700" y="157518"/>
                  </a:lnTo>
                  <a:lnTo>
                    <a:pt x="249156" y="170358"/>
                  </a:lnTo>
                  <a:lnTo>
                    <a:pt x="230362" y="180606"/>
                  </a:lnTo>
                  <a:lnTo>
                    <a:pt x="213068" y="187854"/>
                  </a:lnTo>
                  <a:lnTo>
                    <a:pt x="200025" y="191693"/>
                  </a:lnTo>
                  <a:lnTo>
                    <a:pt x="200025" y="235026"/>
                  </a:lnTo>
                  <a:lnTo>
                    <a:pt x="207577" y="233907"/>
                  </a:lnTo>
                  <a:lnTo>
                    <a:pt x="220192" y="230444"/>
                  </a:lnTo>
                  <a:lnTo>
                    <a:pt x="234807" y="224482"/>
                  </a:lnTo>
                  <a:lnTo>
                    <a:pt x="248361" y="215861"/>
                  </a:lnTo>
                  <a:lnTo>
                    <a:pt x="295871" y="215861"/>
                  </a:lnTo>
                  <a:lnTo>
                    <a:pt x="295871" y="157518"/>
                  </a:lnTo>
                  <a:close/>
                </a:path>
              </a:pathLst>
            </a:custGeom>
            <a:solidFill>
              <a:srgbClr val="1A1A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7981449" y="3272234"/>
            <a:ext cx="1231265" cy="12485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12100"/>
              </a:lnSpc>
              <a:spcBef>
                <a:spcPts val="95"/>
              </a:spcBef>
            </a:pPr>
            <a:r>
              <a:rPr sz="1450" spc="-40" dirty="0">
                <a:solidFill>
                  <a:srgbClr val="1A1A1A"/>
                </a:solidFill>
                <a:cs typeface="Times New Roman"/>
              </a:rPr>
              <a:t>El </a:t>
            </a:r>
            <a:r>
              <a:rPr sz="1450" spc="40" dirty="0">
                <a:solidFill>
                  <a:srgbClr val="1A1A1A"/>
                </a:solidFill>
                <a:cs typeface="Times New Roman"/>
              </a:rPr>
              <a:t>35% </a:t>
            </a:r>
            <a:r>
              <a:rPr sz="1450" spc="135" dirty="0">
                <a:solidFill>
                  <a:srgbClr val="1A1A1A"/>
                </a:solidFill>
                <a:cs typeface="Times New Roman"/>
              </a:rPr>
              <a:t>de </a:t>
            </a:r>
            <a:r>
              <a:rPr sz="1450" spc="100" dirty="0">
                <a:solidFill>
                  <a:srgbClr val="1A1A1A"/>
                </a:solidFill>
                <a:cs typeface="Times New Roman"/>
              </a:rPr>
              <a:t>los </a:t>
            </a:r>
            <a:r>
              <a:rPr sz="1450" spc="105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450" spc="120" dirty="0">
                <a:solidFill>
                  <a:srgbClr val="1A1A1A"/>
                </a:solidFill>
                <a:cs typeface="Times New Roman"/>
              </a:rPr>
              <a:t>estudiantes </a:t>
            </a:r>
            <a:r>
              <a:rPr sz="1450" spc="125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450" spc="155" dirty="0">
                <a:solidFill>
                  <a:srgbClr val="1A1A1A"/>
                </a:solidFill>
                <a:cs typeface="Times New Roman"/>
              </a:rPr>
              <a:t>está</a:t>
            </a:r>
            <a:r>
              <a:rPr sz="1450" spc="-80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450" spc="125" dirty="0">
                <a:solidFill>
                  <a:srgbClr val="1A1A1A"/>
                </a:solidFill>
                <a:cs typeface="Times New Roman"/>
              </a:rPr>
              <a:t>cursando </a:t>
            </a:r>
            <a:r>
              <a:rPr sz="1450" spc="-355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450" spc="75" dirty="0">
                <a:solidFill>
                  <a:srgbClr val="1A1A1A"/>
                </a:solidFill>
                <a:cs typeface="Times New Roman"/>
              </a:rPr>
              <a:t>primer</a:t>
            </a:r>
            <a:r>
              <a:rPr sz="1450" spc="-10" dirty="0">
                <a:solidFill>
                  <a:srgbClr val="1A1A1A"/>
                </a:solidFill>
                <a:cs typeface="Times New Roman"/>
              </a:rPr>
              <a:t> </a:t>
            </a:r>
            <a:r>
              <a:rPr sz="1450" spc="135" dirty="0">
                <a:solidFill>
                  <a:srgbClr val="1A1A1A"/>
                </a:solidFill>
                <a:cs typeface="Times New Roman"/>
              </a:rPr>
              <a:t>año</a:t>
            </a:r>
            <a:endParaRPr sz="1450" dirty="0">
              <a:cs typeface="Times New Roman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89"/>
              </a:lnSpc>
            </a:pPr>
            <a:fld id="{81D60167-4931-47E6-BA6A-407CBD079E47}" type="slidenum">
              <a:rPr spc="-130" dirty="0"/>
              <a:t>6</a:t>
            </a:fld>
            <a:endParaRPr spc="-130" dirty="0"/>
          </a:p>
        </p:txBody>
      </p:sp>
      <p:pic>
        <p:nvPicPr>
          <p:cNvPr id="24" name="Imagen 23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D27A4425-2B33-EADE-2598-7C8C0D4A03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7809" y="2822"/>
            <a:ext cx="3793976" cy="865239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CuadroTexto 24">
            <a:extLst>
              <a:ext uri="{FF2B5EF4-FFF2-40B4-BE49-F238E27FC236}">
                <a16:creationId xmlns:a16="http://schemas.microsoft.com/office/drawing/2014/main" id="{941E9FA8-B35C-44C5-88EF-ADF56655218C}"/>
              </a:ext>
            </a:extLst>
          </p:cNvPr>
          <p:cNvSpPr txBox="1"/>
          <p:nvPr/>
        </p:nvSpPr>
        <p:spPr>
          <a:xfrm>
            <a:off x="0" y="5178623"/>
            <a:ext cx="57035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* Resultados </a:t>
            </a:r>
            <a:r>
              <a:rPr lang="es-ES" sz="1400" dirty="0" err="1"/>
              <a:t>Univariados</a:t>
            </a:r>
            <a:r>
              <a:rPr lang="es-ES" sz="1400" dirty="0"/>
              <a:t> Fase Cuantitativa. n=577</a:t>
            </a:r>
            <a:endParaRPr lang="es-CL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5574" y="48648"/>
            <a:ext cx="5866714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660" dirty="0">
                <a:solidFill>
                  <a:srgbClr val="1A1A1A"/>
                </a:solidFill>
                <a:latin typeface="+mj-lt"/>
                <a:cs typeface="Times New Roman"/>
              </a:rPr>
              <a:t>Instrument</a:t>
            </a:r>
            <a:r>
              <a:rPr lang="es-ES" spc="660" dirty="0">
                <a:solidFill>
                  <a:srgbClr val="1A1A1A"/>
                </a:solidFill>
                <a:latin typeface="+mj-lt"/>
                <a:cs typeface="Times New Roman"/>
              </a:rPr>
              <a:t>o</a:t>
            </a:r>
            <a:r>
              <a:rPr spc="660" dirty="0">
                <a:solidFill>
                  <a:srgbClr val="1A1A1A"/>
                </a:solidFill>
                <a:latin typeface="+mj-lt"/>
                <a:cs typeface="Times New Roman"/>
              </a:rPr>
              <a:t>:</a:t>
            </a:r>
            <a:r>
              <a:rPr lang="es-ES" spc="660" dirty="0">
                <a:solidFill>
                  <a:srgbClr val="1A1A1A"/>
                </a:solidFill>
                <a:latin typeface="+mj-lt"/>
                <a:cs typeface="Times New Roman"/>
              </a:rPr>
              <a:t>Significados y prácticas de plagio en estudiantes universitarios</a:t>
            </a:r>
            <a:endParaRPr dirty="0">
              <a:latin typeface="+mj-lt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5574" y="1237943"/>
            <a:ext cx="790575" cy="38100"/>
          </a:xfrm>
          <a:custGeom>
            <a:avLst/>
            <a:gdLst/>
            <a:ahLst/>
            <a:cxnLst/>
            <a:rect l="l" t="t" r="r" b="b"/>
            <a:pathLst>
              <a:path w="790575" h="38100">
                <a:moveTo>
                  <a:pt x="790575" y="0"/>
                </a:moveTo>
                <a:lnTo>
                  <a:pt x="0" y="0"/>
                </a:lnTo>
                <a:lnTo>
                  <a:pt x="0" y="38100"/>
                </a:lnTo>
                <a:lnTo>
                  <a:pt x="790575" y="38100"/>
                </a:lnTo>
                <a:lnTo>
                  <a:pt x="790575" y="0"/>
                </a:lnTo>
                <a:close/>
              </a:path>
            </a:pathLst>
          </a:custGeom>
          <a:solidFill>
            <a:srgbClr val="3369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257187" y="156055"/>
            <a:ext cx="2938780" cy="624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50" spc="140" dirty="0">
                <a:solidFill>
                  <a:srgbClr val="323232"/>
                </a:solidFill>
                <a:cs typeface="Times New Roman"/>
              </a:rPr>
              <a:t>Significados</a:t>
            </a:r>
            <a:r>
              <a:rPr sz="1850" spc="-65" dirty="0">
                <a:solidFill>
                  <a:srgbClr val="323232"/>
                </a:solidFill>
                <a:cs typeface="Times New Roman"/>
              </a:rPr>
              <a:t> </a:t>
            </a:r>
            <a:r>
              <a:rPr sz="1850" spc="125" dirty="0">
                <a:solidFill>
                  <a:srgbClr val="323232"/>
                </a:solidFill>
                <a:cs typeface="Times New Roman"/>
              </a:rPr>
              <a:t>y</a:t>
            </a:r>
            <a:r>
              <a:rPr sz="1850" spc="-65" dirty="0">
                <a:solidFill>
                  <a:srgbClr val="323232"/>
                </a:solidFill>
                <a:cs typeface="Times New Roman"/>
              </a:rPr>
              <a:t> </a:t>
            </a:r>
            <a:r>
              <a:rPr sz="1850" spc="180" dirty="0">
                <a:solidFill>
                  <a:srgbClr val="323232"/>
                </a:solidFill>
                <a:cs typeface="Times New Roman"/>
              </a:rPr>
              <a:t>Prácticas</a:t>
            </a:r>
            <a:endParaRPr sz="1850" dirty="0"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sz="1200" spc="110" dirty="0">
                <a:solidFill>
                  <a:srgbClr val="323232"/>
                </a:solidFill>
                <a:cs typeface="Times New Roman"/>
              </a:rPr>
              <a:t>Levantadas</a:t>
            </a:r>
            <a:r>
              <a:rPr sz="1200" spc="25" dirty="0">
                <a:solidFill>
                  <a:srgbClr val="323232"/>
                </a:solidFill>
                <a:cs typeface="Times New Roman"/>
              </a:rPr>
              <a:t> </a:t>
            </a:r>
            <a:r>
              <a:rPr sz="1200" spc="140" dirty="0">
                <a:solidFill>
                  <a:srgbClr val="323232"/>
                </a:solidFill>
                <a:cs typeface="Times New Roman"/>
              </a:rPr>
              <a:t>a</a:t>
            </a:r>
            <a:r>
              <a:rPr sz="1200" spc="30" dirty="0">
                <a:solidFill>
                  <a:srgbClr val="323232"/>
                </a:solidFill>
                <a:cs typeface="Times New Roman"/>
              </a:rPr>
              <a:t> </a:t>
            </a:r>
            <a:r>
              <a:rPr sz="1200" spc="70" dirty="0">
                <a:solidFill>
                  <a:srgbClr val="323232"/>
                </a:solidFill>
                <a:cs typeface="Times New Roman"/>
              </a:rPr>
              <a:t>partir</a:t>
            </a:r>
            <a:r>
              <a:rPr sz="1200" spc="30" dirty="0">
                <a:solidFill>
                  <a:srgbClr val="323232"/>
                </a:solidFill>
                <a:cs typeface="Times New Roman"/>
              </a:rPr>
              <a:t> </a:t>
            </a:r>
            <a:r>
              <a:rPr sz="1200" spc="155" dirty="0">
                <a:solidFill>
                  <a:srgbClr val="323232"/>
                </a:solidFill>
                <a:cs typeface="Times New Roman"/>
              </a:rPr>
              <a:t>de</a:t>
            </a:r>
            <a:r>
              <a:rPr sz="1200" spc="30" dirty="0">
                <a:solidFill>
                  <a:srgbClr val="323232"/>
                </a:solidFill>
                <a:cs typeface="Times New Roman"/>
              </a:rPr>
              <a:t> </a:t>
            </a:r>
            <a:r>
              <a:rPr sz="1200" spc="45" dirty="0">
                <a:solidFill>
                  <a:srgbClr val="323232"/>
                </a:solidFill>
                <a:cs typeface="Times New Roman"/>
              </a:rPr>
              <a:t>la</a:t>
            </a:r>
            <a:r>
              <a:rPr sz="1200" spc="25" dirty="0">
                <a:solidFill>
                  <a:srgbClr val="323232"/>
                </a:solidFill>
                <a:cs typeface="Times New Roman"/>
              </a:rPr>
              <a:t> </a:t>
            </a:r>
            <a:r>
              <a:rPr sz="1200" spc="125" dirty="0">
                <a:solidFill>
                  <a:srgbClr val="323232"/>
                </a:solidFill>
                <a:cs typeface="Times New Roman"/>
              </a:rPr>
              <a:t>fase</a:t>
            </a:r>
            <a:r>
              <a:rPr sz="1200" spc="30" dirty="0">
                <a:solidFill>
                  <a:srgbClr val="323232"/>
                </a:solidFill>
                <a:cs typeface="Times New Roman"/>
              </a:rPr>
              <a:t> </a:t>
            </a:r>
            <a:r>
              <a:rPr sz="1200" spc="70" dirty="0">
                <a:solidFill>
                  <a:srgbClr val="323232"/>
                </a:solidFill>
                <a:cs typeface="Times New Roman"/>
              </a:rPr>
              <a:t>cualitativa</a:t>
            </a:r>
            <a:endParaRPr sz="1200" dirty="0"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492698" y="118608"/>
            <a:ext cx="529590" cy="5924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700" spc="130" dirty="0">
                <a:solidFill>
                  <a:srgbClr val="323232"/>
                </a:solidFill>
                <a:latin typeface="+mn-lt"/>
              </a:rPr>
              <a:t>#1</a:t>
            </a:r>
            <a:endParaRPr sz="3700" dirty="0">
              <a:latin typeface="+mn-l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45708" y="929577"/>
            <a:ext cx="576580" cy="5924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700" spc="315" dirty="0">
                <a:solidFill>
                  <a:srgbClr val="323232"/>
                </a:solidFill>
                <a:cs typeface="Times New Roman"/>
              </a:rPr>
              <a:t>#2</a:t>
            </a:r>
            <a:endParaRPr sz="3700" dirty="0"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10196" y="1048702"/>
            <a:ext cx="3342744" cy="7010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50000"/>
              </a:lnSpc>
              <a:spcBef>
                <a:spcPts val="100"/>
              </a:spcBef>
            </a:pPr>
            <a:r>
              <a:rPr lang="es-CL" sz="1850" spc="145" dirty="0">
                <a:solidFill>
                  <a:srgbClr val="323232"/>
                </a:solidFill>
                <a:cs typeface="Times New Roman"/>
              </a:rPr>
              <a:t>6</a:t>
            </a:r>
            <a:r>
              <a:rPr lang="es-CL" sz="1850" spc="-70" dirty="0">
                <a:solidFill>
                  <a:srgbClr val="323232"/>
                </a:solidFill>
                <a:cs typeface="Times New Roman"/>
              </a:rPr>
              <a:t> </a:t>
            </a:r>
            <a:r>
              <a:rPr lang="es-CL" sz="1850" spc="195" dirty="0">
                <a:solidFill>
                  <a:srgbClr val="323232"/>
                </a:solidFill>
                <a:cs typeface="Times New Roman"/>
              </a:rPr>
              <a:t>factores</a:t>
            </a:r>
            <a:r>
              <a:rPr lang="es-CL" sz="1850" spc="530" dirty="0">
                <a:solidFill>
                  <a:srgbClr val="323232"/>
                </a:solidFill>
                <a:cs typeface="Times New Roman"/>
              </a:rPr>
              <a:t> (41</a:t>
            </a:r>
            <a:r>
              <a:rPr lang="es-CL" sz="1850" spc="-65" dirty="0">
                <a:solidFill>
                  <a:srgbClr val="323232"/>
                </a:solidFill>
                <a:cs typeface="Times New Roman"/>
              </a:rPr>
              <a:t> </a:t>
            </a:r>
            <a:r>
              <a:rPr lang="es-CL" sz="1850" spc="170" dirty="0">
                <a:solidFill>
                  <a:srgbClr val="323232"/>
                </a:solidFill>
                <a:cs typeface="Times New Roman"/>
              </a:rPr>
              <a:t>ítems)</a:t>
            </a:r>
          </a:p>
          <a:p>
            <a:pPr marL="12700">
              <a:lnSpc>
                <a:spcPct val="150000"/>
              </a:lnSpc>
              <a:spcBef>
                <a:spcPts val="100"/>
              </a:spcBef>
            </a:pPr>
            <a:r>
              <a:rPr lang="es-ES" sz="1200" spc="170" dirty="0">
                <a:solidFill>
                  <a:srgbClr val="323232"/>
                </a:solidFill>
                <a:cs typeface="Times New Roman"/>
              </a:rPr>
              <a:t>1</a:t>
            </a:r>
            <a:r>
              <a:rPr lang="es-CL" sz="1200" spc="170" dirty="0">
                <a:solidFill>
                  <a:srgbClr val="323232"/>
                </a:solidFill>
                <a:cs typeface="Times New Roman"/>
              </a:rPr>
              <a:t>0 preguntas de índole independiente</a:t>
            </a:r>
            <a:endParaRPr sz="1200" dirty="0">
              <a:cs typeface="Times New Roman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89"/>
              </a:lnSpc>
            </a:pPr>
            <a:fld id="{81D60167-4931-47E6-BA6A-407CBD079E47}" type="slidenum">
              <a:rPr spc="-130" dirty="0"/>
              <a:t>7</a:t>
            </a:fld>
            <a:endParaRPr spc="-130" dirty="0"/>
          </a:p>
        </p:txBody>
      </p:sp>
      <p:sp>
        <p:nvSpPr>
          <p:cNvPr id="16" name="object 16"/>
          <p:cNvSpPr txBox="1"/>
          <p:nvPr/>
        </p:nvSpPr>
        <p:spPr>
          <a:xfrm>
            <a:off x="6257186" y="2012982"/>
            <a:ext cx="3342743" cy="10627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50" spc="175" dirty="0">
                <a:solidFill>
                  <a:srgbClr val="323232"/>
                </a:solidFill>
                <a:cs typeface="Times New Roman"/>
              </a:rPr>
              <a:t>¿Qué</a:t>
            </a:r>
            <a:r>
              <a:rPr sz="1850" spc="-80" dirty="0">
                <a:solidFill>
                  <a:srgbClr val="323232"/>
                </a:solidFill>
                <a:cs typeface="Times New Roman"/>
              </a:rPr>
              <a:t> </a:t>
            </a:r>
            <a:r>
              <a:rPr sz="1850" spc="165" dirty="0">
                <a:solidFill>
                  <a:srgbClr val="323232"/>
                </a:solidFill>
                <a:cs typeface="Times New Roman"/>
              </a:rPr>
              <a:t>mide?</a:t>
            </a:r>
            <a:endParaRPr sz="1850" dirty="0">
              <a:cs typeface="Times New Roman"/>
            </a:endParaRPr>
          </a:p>
          <a:p>
            <a:pPr marL="12700" marR="5080">
              <a:lnSpc>
                <a:spcPct val="125000"/>
              </a:lnSpc>
              <a:spcBef>
                <a:spcPts val="695"/>
              </a:spcBef>
            </a:pPr>
            <a:r>
              <a:rPr sz="1200" spc="85" dirty="0">
                <a:solidFill>
                  <a:srgbClr val="323232"/>
                </a:solidFill>
                <a:cs typeface="Times New Roman"/>
              </a:rPr>
              <a:t>Diferentes</a:t>
            </a:r>
            <a:r>
              <a:rPr sz="1200" spc="35" dirty="0">
                <a:solidFill>
                  <a:srgbClr val="323232"/>
                </a:solidFill>
                <a:cs typeface="Times New Roman"/>
              </a:rPr>
              <a:t> </a:t>
            </a:r>
            <a:r>
              <a:rPr sz="1200" spc="120" dirty="0">
                <a:solidFill>
                  <a:srgbClr val="323232"/>
                </a:solidFill>
                <a:cs typeface="Times New Roman"/>
              </a:rPr>
              <a:t>grados</a:t>
            </a:r>
            <a:r>
              <a:rPr sz="1200" spc="40" dirty="0">
                <a:solidFill>
                  <a:srgbClr val="323232"/>
                </a:solidFill>
                <a:cs typeface="Times New Roman"/>
              </a:rPr>
              <a:t> </a:t>
            </a:r>
            <a:r>
              <a:rPr sz="1200" spc="155" dirty="0">
                <a:solidFill>
                  <a:srgbClr val="323232"/>
                </a:solidFill>
                <a:cs typeface="Times New Roman"/>
              </a:rPr>
              <a:t>de</a:t>
            </a:r>
            <a:r>
              <a:rPr sz="1200" spc="40" dirty="0">
                <a:solidFill>
                  <a:srgbClr val="323232"/>
                </a:solidFill>
                <a:cs typeface="Times New Roman"/>
              </a:rPr>
              <a:t> </a:t>
            </a:r>
            <a:r>
              <a:rPr sz="1200" spc="100" dirty="0">
                <a:solidFill>
                  <a:srgbClr val="323232"/>
                </a:solidFill>
                <a:cs typeface="Times New Roman"/>
              </a:rPr>
              <a:t>comprensión</a:t>
            </a:r>
            <a:r>
              <a:rPr sz="1200" spc="35" dirty="0">
                <a:solidFill>
                  <a:srgbClr val="323232"/>
                </a:solidFill>
                <a:cs typeface="Times New Roman"/>
              </a:rPr>
              <a:t> </a:t>
            </a:r>
            <a:r>
              <a:rPr sz="1200" spc="125" dirty="0">
                <a:solidFill>
                  <a:srgbClr val="323232"/>
                </a:solidFill>
                <a:cs typeface="Times New Roman"/>
              </a:rPr>
              <a:t>sobre </a:t>
            </a:r>
            <a:r>
              <a:rPr sz="1200" spc="-285" dirty="0">
                <a:solidFill>
                  <a:srgbClr val="323232"/>
                </a:solidFill>
                <a:cs typeface="Times New Roman"/>
              </a:rPr>
              <a:t> </a:t>
            </a:r>
            <a:r>
              <a:rPr sz="1200" spc="55" dirty="0">
                <a:solidFill>
                  <a:srgbClr val="323232"/>
                </a:solidFill>
                <a:cs typeface="Times New Roman"/>
              </a:rPr>
              <a:t>el </a:t>
            </a:r>
            <a:r>
              <a:rPr sz="1200" spc="70" dirty="0">
                <a:solidFill>
                  <a:srgbClr val="323232"/>
                </a:solidFill>
                <a:cs typeface="Times New Roman"/>
              </a:rPr>
              <a:t>significado, </a:t>
            </a:r>
            <a:r>
              <a:rPr sz="1200" spc="85" dirty="0">
                <a:solidFill>
                  <a:srgbClr val="323232"/>
                </a:solidFill>
                <a:cs typeface="Times New Roman"/>
              </a:rPr>
              <a:t>así </a:t>
            </a:r>
            <a:r>
              <a:rPr sz="1200" spc="114" dirty="0">
                <a:solidFill>
                  <a:srgbClr val="323232"/>
                </a:solidFill>
                <a:cs typeface="Times New Roman"/>
              </a:rPr>
              <a:t>como </a:t>
            </a:r>
            <a:r>
              <a:rPr sz="1200" spc="45" dirty="0">
                <a:solidFill>
                  <a:srgbClr val="323232"/>
                </a:solidFill>
                <a:cs typeface="Times New Roman"/>
              </a:rPr>
              <a:t>la </a:t>
            </a:r>
            <a:r>
              <a:rPr sz="1200" spc="95" dirty="0">
                <a:solidFill>
                  <a:srgbClr val="323232"/>
                </a:solidFill>
                <a:cs typeface="Times New Roman"/>
              </a:rPr>
              <a:t>frecuencia </a:t>
            </a:r>
            <a:r>
              <a:rPr sz="1200" spc="155" dirty="0">
                <a:solidFill>
                  <a:srgbClr val="323232"/>
                </a:solidFill>
                <a:cs typeface="Times New Roman"/>
              </a:rPr>
              <a:t>de </a:t>
            </a:r>
            <a:r>
              <a:rPr sz="1200" spc="-285" dirty="0">
                <a:solidFill>
                  <a:srgbClr val="323232"/>
                </a:solidFill>
                <a:cs typeface="Times New Roman"/>
              </a:rPr>
              <a:t> </a:t>
            </a:r>
            <a:r>
              <a:rPr sz="1200" spc="85" dirty="0">
                <a:solidFill>
                  <a:srgbClr val="323232"/>
                </a:solidFill>
                <a:cs typeface="Times New Roman"/>
              </a:rPr>
              <a:t>las </a:t>
            </a:r>
            <a:r>
              <a:rPr sz="1200" spc="105" dirty="0">
                <a:solidFill>
                  <a:srgbClr val="323232"/>
                </a:solidFill>
                <a:cs typeface="Times New Roman"/>
              </a:rPr>
              <a:t>prácticas </a:t>
            </a:r>
            <a:r>
              <a:rPr sz="1200" spc="155" dirty="0">
                <a:solidFill>
                  <a:srgbClr val="323232"/>
                </a:solidFill>
                <a:cs typeface="Times New Roman"/>
              </a:rPr>
              <a:t>de </a:t>
            </a:r>
            <a:r>
              <a:rPr sz="1200" spc="70" dirty="0">
                <a:solidFill>
                  <a:srgbClr val="323232"/>
                </a:solidFill>
                <a:cs typeface="Times New Roman"/>
              </a:rPr>
              <a:t>plagio </a:t>
            </a:r>
            <a:r>
              <a:rPr sz="1200" spc="130" dirty="0">
                <a:solidFill>
                  <a:srgbClr val="323232"/>
                </a:solidFill>
                <a:cs typeface="Times New Roman"/>
              </a:rPr>
              <a:t>que </a:t>
            </a:r>
            <a:r>
              <a:rPr sz="1200" spc="140" dirty="0">
                <a:solidFill>
                  <a:srgbClr val="323232"/>
                </a:solidFill>
                <a:cs typeface="Times New Roman"/>
              </a:rPr>
              <a:t>poseen </a:t>
            </a:r>
            <a:r>
              <a:rPr sz="1200" spc="75" dirty="0">
                <a:solidFill>
                  <a:srgbClr val="323232"/>
                </a:solidFill>
                <a:cs typeface="Times New Roman"/>
              </a:rPr>
              <a:t>los </a:t>
            </a:r>
            <a:r>
              <a:rPr sz="1200" spc="80" dirty="0">
                <a:solidFill>
                  <a:srgbClr val="323232"/>
                </a:solidFill>
                <a:cs typeface="Times New Roman"/>
              </a:rPr>
              <a:t> </a:t>
            </a:r>
            <a:r>
              <a:rPr sz="1200" spc="95" dirty="0">
                <a:solidFill>
                  <a:srgbClr val="323232"/>
                </a:solidFill>
                <a:cs typeface="Times New Roman"/>
              </a:rPr>
              <a:t>alumnos</a:t>
            </a:r>
            <a:endParaRPr sz="1200" dirty="0"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492698" y="1981200"/>
            <a:ext cx="575945" cy="5924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700" spc="315" dirty="0">
                <a:solidFill>
                  <a:srgbClr val="323232"/>
                </a:solidFill>
                <a:cs typeface="Times New Roman"/>
              </a:rPr>
              <a:t>#3</a:t>
            </a:r>
            <a:endParaRPr sz="3700" dirty="0">
              <a:cs typeface="Times New Roman"/>
            </a:endParaRPr>
          </a:p>
        </p:txBody>
      </p:sp>
      <p:sp>
        <p:nvSpPr>
          <p:cNvPr id="19" name="object 17">
            <a:extLst>
              <a:ext uri="{FF2B5EF4-FFF2-40B4-BE49-F238E27FC236}">
                <a16:creationId xmlns:a16="http://schemas.microsoft.com/office/drawing/2014/main" id="{B538FFC3-D347-4C1F-B42F-337C3A3A6C3F}"/>
              </a:ext>
            </a:extLst>
          </p:cNvPr>
          <p:cNvSpPr txBox="1"/>
          <p:nvPr/>
        </p:nvSpPr>
        <p:spPr>
          <a:xfrm>
            <a:off x="5529387" y="3252368"/>
            <a:ext cx="575945" cy="5924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700" spc="315" dirty="0">
                <a:solidFill>
                  <a:srgbClr val="323232"/>
                </a:solidFill>
                <a:cs typeface="Times New Roman"/>
              </a:rPr>
              <a:t>#</a:t>
            </a:r>
            <a:r>
              <a:rPr lang="es-ES" sz="3700" spc="315" dirty="0">
                <a:solidFill>
                  <a:srgbClr val="323232"/>
                </a:solidFill>
                <a:cs typeface="Times New Roman"/>
              </a:rPr>
              <a:t>4</a:t>
            </a:r>
            <a:endParaRPr sz="3700" dirty="0">
              <a:cs typeface="Times New Roman"/>
            </a:endParaRPr>
          </a:p>
        </p:txBody>
      </p:sp>
      <p:sp>
        <p:nvSpPr>
          <p:cNvPr id="20" name="object 16">
            <a:extLst>
              <a:ext uri="{FF2B5EF4-FFF2-40B4-BE49-F238E27FC236}">
                <a16:creationId xmlns:a16="http://schemas.microsoft.com/office/drawing/2014/main" id="{76888697-D725-4CAD-A479-93529245BB3E}"/>
              </a:ext>
            </a:extLst>
          </p:cNvPr>
          <p:cNvSpPr txBox="1"/>
          <p:nvPr/>
        </p:nvSpPr>
        <p:spPr>
          <a:xfrm>
            <a:off x="6221823" y="3343488"/>
            <a:ext cx="3352109" cy="848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50" spc="175" dirty="0">
                <a:solidFill>
                  <a:srgbClr val="323232"/>
                </a:solidFill>
                <a:cs typeface="Times New Roman"/>
              </a:rPr>
              <a:t>¿</a:t>
            </a:r>
            <a:r>
              <a:rPr lang="es-ES" sz="1850" spc="175" dirty="0">
                <a:solidFill>
                  <a:srgbClr val="323232"/>
                </a:solidFill>
                <a:cs typeface="Times New Roman"/>
              </a:rPr>
              <a:t>Aplicación</a:t>
            </a:r>
            <a:r>
              <a:rPr sz="1850" spc="165" dirty="0">
                <a:solidFill>
                  <a:srgbClr val="323232"/>
                </a:solidFill>
                <a:cs typeface="Times New Roman"/>
              </a:rPr>
              <a:t>?</a:t>
            </a:r>
            <a:endParaRPr sz="1850" dirty="0">
              <a:cs typeface="Times New Roman"/>
            </a:endParaRPr>
          </a:p>
          <a:p>
            <a:pPr marL="12700" marR="5080">
              <a:lnSpc>
                <a:spcPct val="125000"/>
              </a:lnSpc>
              <a:spcBef>
                <a:spcPts val="695"/>
              </a:spcBef>
            </a:pPr>
            <a:r>
              <a:rPr lang="es-ES" sz="1200" spc="85" dirty="0">
                <a:solidFill>
                  <a:srgbClr val="323232"/>
                </a:solidFill>
                <a:cs typeface="Times New Roman"/>
              </a:rPr>
              <a:t>Se aplicó durante los meses de abril- mayo de 2022, </a:t>
            </a:r>
            <a:r>
              <a:rPr lang="es-ES" sz="1200" spc="85" dirty="0" err="1">
                <a:solidFill>
                  <a:srgbClr val="323232"/>
                </a:solidFill>
                <a:cs typeface="Times New Roman"/>
              </a:rPr>
              <a:t>autoaplicada</a:t>
            </a:r>
            <a:r>
              <a:rPr lang="es-ES" sz="1200" spc="85" dirty="0">
                <a:solidFill>
                  <a:srgbClr val="323232"/>
                </a:solidFill>
                <a:cs typeface="Times New Roman"/>
              </a:rPr>
              <a:t>, vía formulario Google </a:t>
            </a:r>
            <a:endParaRPr sz="1200" dirty="0">
              <a:cs typeface="Times New Roman"/>
            </a:endParaRPr>
          </a:p>
        </p:txBody>
      </p:sp>
      <p:graphicFrame>
        <p:nvGraphicFramePr>
          <p:cNvPr id="21" name="object 4">
            <a:extLst>
              <a:ext uri="{FF2B5EF4-FFF2-40B4-BE49-F238E27FC236}">
                <a16:creationId xmlns:a16="http://schemas.microsoft.com/office/drawing/2014/main" id="{8A3FE51B-44AB-4F34-BD57-5AAA0FB0D3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110460"/>
              </p:ext>
            </p:extLst>
          </p:nvPr>
        </p:nvGraphicFramePr>
        <p:xfrm>
          <a:off x="153671" y="1399246"/>
          <a:ext cx="4362450" cy="31758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5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marL="104775" marR="97155" indent="48260">
                        <a:lnSpc>
                          <a:spcPct val="102299"/>
                        </a:lnSpc>
                        <a:spcBef>
                          <a:spcPts val="780"/>
                        </a:spcBef>
                      </a:pPr>
                      <a:r>
                        <a:rPr sz="1100" spc="1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Propiedades </a:t>
                      </a:r>
                      <a:r>
                        <a:rPr sz="1100" spc="1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7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sz="1100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8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la</a:t>
                      </a:r>
                      <a:r>
                        <a:rPr sz="1100" spc="-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0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Medición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99060" marB="0">
                    <a:lnL w="12700">
                      <a:solidFill>
                        <a:srgbClr val="E0E0E0"/>
                      </a:solidFill>
                      <a:prstDash val="solid"/>
                    </a:lnL>
                    <a:lnR w="12700">
                      <a:solidFill>
                        <a:srgbClr val="E0E0E0"/>
                      </a:solidFill>
                      <a:prstDash val="solid"/>
                    </a:lnR>
                    <a:lnT w="12700">
                      <a:solidFill>
                        <a:srgbClr val="E0E0E0"/>
                      </a:solidFill>
                      <a:prstDash val="solid"/>
                    </a:lnT>
                    <a:lnB w="12700">
                      <a:solidFill>
                        <a:srgbClr val="E0E0E0"/>
                      </a:solidFill>
                      <a:prstDash val="solid"/>
                    </a:lnB>
                    <a:solidFill>
                      <a:srgbClr val="152D5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184785">
                        <a:lnSpc>
                          <a:spcPct val="100000"/>
                        </a:lnSpc>
                      </a:pPr>
                      <a:r>
                        <a:rPr sz="1100" spc="114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Tipos</a:t>
                      </a:r>
                      <a:r>
                        <a:rPr sz="1100" spc="-3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7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sz="1100" spc="-3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0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Evidencia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E0E0E0"/>
                      </a:solidFill>
                      <a:prstDash val="solid"/>
                    </a:lnL>
                    <a:lnR w="12700">
                      <a:solidFill>
                        <a:srgbClr val="E0E0E0"/>
                      </a:solidFill>
                      <a:prstDash val="solid"/>
                    </a:lnR>
                    <a:lnT w="12700">
                      <a:solidFill>
                        <a:srgbClr val="E0E0E0"/>
                      </a:solidFill>
                      <a:prstDash val="solid"/>
                    </a:lnT>
                    <a:lnB w="12700">
                      <a:solidFill>
                        <a:srgbClr val="E0E0E0"/>
                      </a:solidFill>
                      <a:prstDash val="solid"/>
                    </a:lnB>
                    <a:solidFill>
                      <a:srgbClr val="152D5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471170">
                        <a:lnSpc>
                          <a:spcPct val="100000"/>
                        </a:lnSpc>
                      </a:pPr>
                      <a:r>
                        <a:rPr sz="1100" spc="1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Medios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E0E0E0"/>
                      </a:solidFill>
                      <a:prstDash val="solid"/>
                    </a:lnL>
                    <a:lnR w="12700">
                      <a:solidFill>
                        <a:srgbClr val="E0E0E0"/>
                      </a:solidFill>
                      <a:prstDash val="solid"/>
                    </a:lnR>
                    <a:lnT w="12700">
                      <a:solidFill>
                        <a:srgbClr val="E0E0E0"/>
                      </a:solidFill>
                      <a:prstDash val="solid"/>
                    </a:lnT>
                    <a:lnB w="12700">
                      <a:solidFill>
                        <a:srgbClr val="E0E0E0"/>
                      </a:solidFill>
                      <a:prstDash val="solid"/>
                    </a:lnB>
                    <a:solidFill>
                      <a:srgbClr val="152D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99695">
                        <a:lnSpc>
                          <a:spcPct val="100000"/>
                        </a:lnSpc>
                      </a:pPr>
                      <a:r>
                        <a:rPr sz="1100" spc="90" dirty="0">
                          <a:solidFill>
                            <a:srgbClr val="323232"/>
                          </a:solidFill>
                          <a:latin typeface="Times New Roman"/>
                          <a:cs typeface="Times New Roman"/>
                        </a:rPr>
                        <a:t>Validez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E0E0E0"/>
                      </a:solidFill>
                      <a:prstDash val="solid"/>
                    </a:lnL>
                    <a:lnR w="1270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E0E0E0"/>
                      </a:solidFill>
                      <a:prstDash val="solid"/>
                    </a:lnT>
                    <a:lnB w="1270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tc>
                  <a:txBody>
                    <a:bodyPr/>
                    <a:lstStyle/>
                    <a:p>
                      <a:pPr marL="99695" marR="130810">
                        <a:lnSpc>
                          <a:spcPct val="102299"/>
                        </a:lnSpc>
                        <a:spcBef>
                          <a:spcPts val="780"/>
                        </a:spcBef>
                      </a:pPr>
                      <a:r>
                        <a:rPr sz="1100" spc="75" dirty="0">
                          <a:solidFill>
                            <a:srgbClr val="323232"/>
                          </a:solidFill>
                          <a:latin typeface="Times New Roman"/>
                          <a:cs typeface="Times New Roman"/>
                        </a:rPr>
                        <a:t>Evidencia</a:t>
                      </a:r>
                      <a:r>
                        <a:rPr sz="1100" spc="15" dirty="0">
                          <a:solidFill>
                            <a:srgbClr val="32323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20" dirty="0">
                          <a:solidFill>
                            <a:srgbClr val="323232"/>
                          </a:solidFill>
                          <a:latin typeface="Times New Roman"/>
                          <a:cs typeface="Times New Roman"/>
                        </a:rPr>
                        <a:t>asociada</a:t>
                      </a:r>
                      <a:r>
                        <a:rPr sz="1100" spc="15" dirty="0">
                          <a:solidFill>
                            <a:srgbClr val="32323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50" dirty="0">
                          <a:solidFill>
                            <a:srgbClr val="323232"/>
                          </a:solidFill>
                          <a:latin typeface="Times New Roman"/>
                          <a:cs typeface="Times New Roman"/>
                        </a:rPr>
                        <a:t>al </a:t>
                      </a:r>
                      <a:r>
                        <a:rPr sz="1100" spc="-265" dirty="0">
                          <a:solidFill>
                            <a:srgbClr val="32323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05" dirty="0">
                          <a:solidFill>
                            <a:srgbClr val="323232"/>
                          </a:solidFill>
                          <a:latin typeface="Times New Roman"/>
                          <a:cs typeface="Times New Roman"/>
                        </a:rPr>
                        <a:t>contenido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99060" marB="0">
                    <a:lnL w="12700">
                      <a:solidFill>
                        <a:srgbClr val="E0E0E0"/>
                      </a:solidFill>
                      <a:prstDash val="solid"/>
                    </a:lnL>
                    <a:lnR w="12700">
                      <a:solidFill>
                        <a:srgbClr val="E0E0E0"/>
                      </a:solidFill>
                      <a:prstDash val="solid"/>
                    </a:lnR>
                    <a:lnT w="12700">
                      <a:solidFill>
                        <a:srgbClr val="E0E0E0"/>
                      </a:solidFill>
                      <a:prstDash val="solid"/>
                    </a:lnT>
                    <a:lnB w="12700">
                      <a:solidFill>
                        <a:srgbClr val="E0E0E0"/>
                      </a:solidFill>
                      <a:prstDash val="solid"/>
                    </a:lnB>
                    <a:solidFill>
                      <a:srgbClr val="EBF5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99695">
                        <a:lnSpc>
                          <a:spcPct val="100000"/>
                        </a:lnSpc>
                      </a:pPr>
                      <a:r>
                        <a:rPr sz="1100" spc="75" dirty="0">
                          <a:solidFill>
                            <a:srgbClr val="323232"/>
                          </a:solidFill>
                          <a:latin typeface="Times New Roman"/>
                          <a:cs typeface="Times New Roman"/>
                        </a:rPr>
                        <a:t>Juicio</a:t>
                      </a:r>
                      <a:r>
                        <a:rPr sz="1100" spc="15" dirty="0">
                          <a:solidFill>
                            <a:srgbClr val="32323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55" dirty="0">
                          <a:solidFill>
                            <a:srgbClr val="323232"/>
                          </a:solidFill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sz="1100" spc="20" dirty="0">
                          <a:solidFill>
                            <a:srgbClr val="32323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20" dirty="0" err="1">
                          <a:solidFill>
                            <a:srgbClr val="323232"/>
                          </a:solidFill>
                          <a:latin typeface="Times New Roman"/>
                          <a:cs typeface="Times New Roman"/>
                        </a:rPr>
                        <a:t>expertos</a:t>
                      </a:r>
                      <a:r>
                        <a:rPr lang="es-ES" sz="1100" spc="120" dirty="0">
                          <a:solidFill>
                            <a:srgbClr val="323232"/>
                          </a:solidFill>
                          <a:latin typeface="Times New Roman"/>
                          <a:cs typeface="Times New Roman"/>
                        </a:rPr>
                        <a:t>* (4</a:t>
                      </a:r>
                      <a:r>
                        <a:rPr lang="es-ES" sz="1100" spc="120" baseline="0" dirty="0">
                          <a:solidFill>
                            <a:srgbClr val="32323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s-ES" sz="1100" spc="120" dirty="0">
                          <a:solidFill>
                            <a:srgbClr val="323232"/>
                          </a:solidFill>
                          <a:latin typeface="Times New Roman"/>
                          <a:cs typeface="Times New Roman"/>
                        </a:rPr>
                        <a:t>expertos)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E0E0E0"/>
                      </a:solidFill>
                      <a:prstDash val="solid"/>
                    </a:lnL>
                    <a:lnR w="12700">
                      <a:solidFill>
                        <a:srgbClr val="E0E0E0"/>
                      </a:solidFill>
                      <a:prstDash val="solid"/>
                    </a:lnR>
                    <a:lnT w="12700">
                      <a:solidFill>
                        <a:srgbClr val="E0E0E0"/>
                      </a:solidFill>
                      <a:prstDash val="solid"/>
                    </a:lnT>
                    <a:lnB w="12700">
                      <a:solidFill>
                        <a:srgbClr val="E0E0E0"/>
                      </a:solidFill>
                      <a:prstDash val="solid"/>
                    </a:lnB>
                    <a:solidFill>
                      <a:srgbClr val="EB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E0E0E0"/>
                      </a:solidFill>
                      <a:prstDash val="solid"/>
                    </a:lnL>
                    <a:lnR w="12700">
                      <a:solidFill>
                        <a:srgbClr val="E0E0E0"/>
                      </a:solidFill>
                      <a:prstDash val="solid"/>
                    </a:lnR>
                    <a:lnT w="12700">
                      <a:solidFill>
                        <a:srgbClr val="E0E0E0"/>
                      </a:solidFill>
                      <a:prstDash val="solid"/>
                    </a:lnT>
                    <a:lnB w="12700">
                      <a:solidFill>
                        <a:srgbClr val="E0E0E0"/>
                      </a:solidFill>
                      <a:prstDash val="solid"/>
                    </a:lnB>
                    <a:solidFill>
                      <a:srgbClr val="EBF5FF"/>
                    </a:solidFill>
                  </a:tcPr>
                </a:tc>
                <a:tc>
                  <a:txBody>
                    <a:bodyPr/>
                    <a:lstStyle/>
                    <a:p>
                      <a:pPr marL="99695" marR="164465">
                        <a:lnSpc>
                          <a:spcPct val="102299"/>
                        </a:lnSpc>
                        <a:spcBef>
                          <a:spcPts val="855"/>
                        </a:spcBef>
                      </a:pPr>
                      <a:r>
                        <a:rPr lang="es-ES" sz="1100" dirty="0">
                          <a:latin typeface="Times New Roman"/>
                          <a:cs typeface="Times New Roman"/>
                        </a:rPr>
                        <a:t>Evidencia asociada al  proceso de respuesta</a:t>
                      </a:r>
                    </a:p>
                    <a:p>
                      <a:pPr marL="99695" marR="164465">
                        <a:lnSpc>
                          <a:spcPct val="102299"/>
                        </a:lnSpc>
                        <a:spcBef>
                          <a:spcPts val="85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8585" marB="0">
                    <a:lnL w="12700">
                      <a:solidFill>
                        <a:srgbClr val="E0E0E0"/>
                      </a:solidFill>
                      <a:prstDash val="solid"/>
                    </a:lnL>
                    <a:lnR w="12700">
                      <a:solidFill>
                        <a:srgbClr val="E0E0E0"/>
                      </a:solidFill>
                      <a:prstDash val="solid"/>
                    </a:lnR>
                    <a:lnT w="12700">
                      <a:solidFill>
                        <a:srgbClr val="E0E0E0"/>
                      </a:solidFill>
                      <a:prstDash val="solid"/>
                    </a:lnT>
                    <a:lnB w="12700">
                      <a:solidFill>
                        <a:srgbClr val="E0E0E0"/>
                      </a:solidFill>
                      <a:prstDash val="solid"/>
                    </a:lnB>
                    <a:solidFill>
                      <a:srgbClr val="EBF5FF"/>
                    </a:solidFill>
                  </a:tcPr>
                </a:tc>
                <a:tc>
                  <a:txBody>
                    <a:bodyPr/>
                    <a:lstStyle/>
                    <a:p>
                      <a:pPr marL="99695" marR="215265" lvl="0" indent="0" defTabSz="914400" eaLnBrk="1" fontAlgn="auto" latinLnBrk="0" hangingPunct="1">
                        <a:lnSpc>
                          <a:spcPct val="102299"/>
                        </a:lnSpc>
                        <a:spcBef>
                          <a:spcPts val="8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spc="120" dirty="0">
                          <a:solidFill>
                            <a:srgbClr val="323232"/>
                          </a:solidFill>
                          <a:latin typeface="Times New Roman"/>
                          <a:cs typeface="Times New Roman"/>
                        </a:rPr>
                        <a:t>Prueba</a:t>
                      </a:r>
                      <a:r>
                        <a:rPr lang="es-CL" sz="1100" spc="-10" dirty="0">
                          <a:solidFill>
                            <a:srgbClr val="32323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s-CL" sz="1100" spc="60" dirty="0">
                          <a:solidFill>
                            <a:srgbClr val="323232"/>
                          </a:solidFill>
                          <a:latin typeface="Times New Roman"/>
                          <a:cs typeface="Times New Roman"/>
                        </a:rPr>
                        <a:t>Piloto (30 estudiantes)</a:t>
                      </a:r>
                      <a:endParaRPr lang="es-CL" sz="1100" dirty="0">
                        <a:latin typeface="Times New Roman"/>
                        <a:cs typeface="Times New Roman"/>
                      </a:endParaRPr>
                    </a:p>
                    <a:p>
                      <a:pPr marL="99695" marR="215265">
                        <a:lnSpc>
                          <a:spcPct val="102299"/>
                        </a:lnSpc>
                        <a:spcBef>
                          <a:spcPts val="85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8585" marB="0">
                    <a:lnL w="12700">
                      <a:solidFill>
                        <a:srgbClr val="E0E0E0"/>
                      </a:solidFill>
                      <a:prstDash val="solid"/>
                    </a:lnL>
                    <a:lnR w="12700">
                      <a:solidFill>
                        <a:srgbClr val="E0E0E0"/>
                      </a:solidFill>
                      <a:prstDash val="solid"/>
                    </a:lnR>
                    <a:lnT w="12700">
                      <a:solidFill>
                        <a:srgbClr val="E0E0E0"/>
                      </a:solidFill>
                      <a:prstDash val="solid"/>
                    </a:lnT>
                    <a:lnB w="12700">
                      <a:solidFill>
                        <a:srgbClr val="E0E0E0"/>
                      </a:solidFill>
                      <a:prstDash val="solid"/>
                    </a:lnB>
                    <a:solidFill>
                      <a:srgbClr val="EB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E0E0E0"/>
                      </a:solidFill>
                      <a:prstDash val="solid"/>
                    </a:lnL>
                    <a:lnR w="12700">
                      <a:solidFill>
                        <a:srgbClr val="E0E0E0"/>
                      </a:solidFill>
                      <a:prstDash val="solid"/>
                    </a:lnR>
                    <a:lnT w="12700">
                      <a:solidFill>
                        <a:srgbClr val="E0E0E0"/>
                      </a:solidFill>
                      <a:prstDash val="solid"/>
                    </a:lnT>
                    <a:lnB w="12700">
                      <a:solidFill>
                        <a:srgbClr val="E0E0E0"/>
                      </a:solidFill>
                      <a:prstDash val="solid"/>
                    </a:lnB>
                    <a:solidFill>
                      <a:srgbClr val="EBF5FF"/>
                    </a:solidFill>
                  </a:tcPr>
                </a:tc>
                <a:tc>
                  <a:txBody>
                    <a:bodyPr/>
                    <a:lstStyle/>
                    <a:p>
                      <a:pPr marL="99695" marR="110489" lvl="0" indent="0" algn="ctr" defTabSz="914400" eaLnBrk="1" fontAlgn="auto" latinLnBrk="0" hangingPunct="1">
                        <a:lnSpc>
                          <a:spcPct val="102299"/>
                        </a:lnSpc>
                        <a:spcBef>
                          <a:spcPts val="8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spc="75" dirty="0">
                          <a:solidFill>
                            <a:srgbClr val="323232"/>
                          </a:solidFill>
                          <a:latin typeface="Times New Roman"/>
                          <a:cs typeface="Times New Roman"/>
                        </a:rPr>
                        <a:t>Evidencia</a:t>
                      </a:r>
                      <a:r>
                        <a:rPr lang="es-ES" sz="1100" spc="10" dirty="0">
                          <a:solidFill>
                            <a:srgbClr val="32323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s-ES" sz="1100" spc="120" dirty="0">
                          <a:solidFill>
                            <a:srgbClr val="323232"/>
                          </a:solidFill>
                          <a:latin typeface="Times New Roman"/>
                          <a:cs typeface="Times New Roman"/>
                        </a:rPr>
                        <a:t>asociada</a:t>
                      </a:r>
                      <a:r>
                        <a:rPr lang="es-ES" sz="1100" spc="15" dirty="0">
                          <a:solidFill>
                            <a:srgbClr val="32323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s-ES" sz="1100" spc="145" dirty="0">
                          <a:solidFill>
                            <a:srgbClr val="323232"/>
                          </a:solidFill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lang="es-ES" sz="1100" spc="-260" dirty="0">
                          <a:solidFill>
                            <a:srgbClr val="32323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s-ES" sz="1100" spc="50" dirty="0">
                          <a:solidFill>
                            <a:srgbClr val="323232"/>
                          </a:solidFill>
                          <a:latin typeface="Times New Roman"/>
                          <a:cs typeface="Times New Roman"/>
                        </a:rPr>
                        <a:t>la</a:t>
                      </a:r>
                      <a:r>
                        <a:rPr lang="es-ES" sz="1100" spc="20" dirty="0">
                          <a:solidFill>
                            <a:srgbClr val="32323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s-ES" sz="1100" spc="110" dirty="0">
                          <a:solidFill>
                            <a:srgbClr val="323232"/>
                          </a:solidFill>
                          <a:latin typeface="Times New Roman"/>
                          <a:cs typeface="Times New Roman"/>
                        </a:rPr>
                        <a:t>estructura</a:t>
                      </a:r>
                      <a:r>
                        <a:rPr lang="es-ES" sz="1100" spc="25" dirty="0">
                          <a:solidFill>
                            <a:srgbClr val="32323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s-ES" sz="1100" spc="90" dirty="0">
                          <a:solidFill>
                            <a:srgbClr val="323232"/>
                          </a:solidFill>
                          <a:latin typeface="Times New Roman"/>
                          <a:cs typeface="Times New Roman"/>
                        </a:rPr>
                        <a:t>interna</a:t>
                      </a:r>
                      <a:endParaRPr lang="es-ES" sz="1100" dirty="0">
                        <a:latin typeface="Times New Roman"/>
                        <a:cs typeface="Times New Roman"/>
                      </a:endParaRPr>
                    </a:p>
                    <a:p>
                      <a:pPr marL="99695" marR="110489" algn="ctr">
                        <a:lnSpc>
                          <a:spcPct val="102299"/>
                        </a:lnSpc>
                        <a:spcBef>
                          <a:spcPts val="85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8585" marB="0">
                    <a:lnL w="12700">
                      <a:solidFill>
                        <a:srgbClr val="E0E0E0"/>
                      </a:solidFill>
                      <a:prstDash val="solid"/>
                    </a:lnL>
                    <a:lnR w="12700">
                      <a:solidFill>
                        <a:srgbClr val="E0E0E0"/>
                      </a:solidFill>
                      <a:prstDash val="solid"/>
                    </a:lnR>
                    <a:lnT w="12700">
                      <a:solidFill>
                        <a:srgbClr val="E0E0E0"/>
                      </a:solidFill>
                      <a:prstDash val="solid"/>
                    </a:lnT>
                    <a:lnB w="12700">
                      <a:solidFill>
                        <a:srgbClr val="E0E0E0"/>
                      </a:solidFill>
                      <a:prstDash val="solid"/>
                    </a:lnB>
                    <a:solidFill>
                      <a:srgbClr val="EBF5FF"/>
                    </a:solidFill>
                  </a:tcPr>
                </a:tc>
                <a:tc>
                  <a:txBody>
                    <a:bodyPr/>
                    <a:lstStyle/>
                    <a:p>
                      <a:pPr marL="99695" marR="215265" lvl="0" indent="0" algn="ctr" defTabSz="914400" eaLnBrk="1" fontAlgn="auto" latinLnBrk="0" hangingPunct="1">
                        <a:lnSpc>
                          <a:spcPct val="102299"/>
                        </a:lnSpc>
                        <a:spcBef>
                          <a:spcPts val="8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100" b="0" i="0" u="none" strike="noStrike" kern="0" cap="none" spc="50" normalizeH="0" baseline="0" noProof="0" dirty="0">
                          <a:ln>
                            <a:noFill/>
                          </a:ln>
                          <a:solidFill>
                            <a:srgbClr val="323232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Análisis</a:t>
                      </a:r>
                      <a:r>
                        <a:rPr kumimoji="0" lang="es-CL" sz="1100" b="0" i="0" u="none" strike="noStrike" kern="0" cap="none" spc="5" normalizeH="0" baseline="0" noProof="0" dirty="0">
                          <a:ln>
                            <a:noFill/>
                          </a:ln>
                          <a:solidFill>
                            <a:srgbClr val="323232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kumimoji="0" lang="es-CL" sz="1100" b="0" i="0" u="none" strike="noStrike" kern="0" cap="none" spc="70" normalizeH="0" baseline="0" noProof="0" dirty="0">
                          <a:ln>
                            <a:noFill/>
                          </a:ln>
                          <a:solidFill>
                            <a:srgbClr val="323232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Factorial </a:t>
                      </a:r>
                      <a:r>
                        <a:rPr kumimoji="0" lang="es-CL" sz="1100" b="0" i="0" u="none" strike="noStrike" kern="0" cap="none" spc="-260" normalizeH="0" baseline="0" noProof="0" dirty="0">
                          <a:ln>
                            <a:noFill/>
                          </a:ln>
                          <a:solidFill>
                            <a:srgbClr val="323232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kumimoji="0" lang="es-CL" sz="1100" b="0" i="0" u="none" strike="noStrike" kern="0" cap="none" spc="65" normalizeH="0" baseline="0" noProof="0" dirty="0">
                          <a:ln>
                            <a:noFill/>
                          </a:ln>
                          <a:solidFill>
                            <a:srgbClr val="323232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Exploratorio</a:t>
                      </a:r>
                      <a:endParaRPr kumimoji="0" lang="es-CL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E0E0E0"/>
                      </a:solidFill>
                      <a:prstDash val="solid"/>
                    </a:lnL>
                    <a:lnR w="12700">
                      <a:solidFill>
                        <a:srgbClr val="E0E0E0"/>
                      </a:solidFill>
                      <a:prstDash val="solid"/>
                    </a:lnR>
                    <a:lnT w="12700">
                      <a:solidFill>
                        <a:srgbClr val="E0E0E0"/>
                      </a:solidFill>
                      <a:prstDash val="solid"/>
                    </a:lnT>
                    <a:lnB w="12700">
                      <a:solidFill>
                        <a:srgbClr val="E0E0E0"/>
                      </a:solidFill>
                      <a:prstDash val="solid"/>
                    </a:lnB>
                    <a:solidFill>
                      <a:srgbClr val="EB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99695">
                        <a:lnSpc>
                          <a:spcPct val="100000"/>
                        </a:lnSpc>
                      </a:pPr>
                      <a:r>
                        <a:rPr sz="1100" spc="95" dirty="0">
                          <a:solidFill>
                            <a:srgbClr val="323232"/>
                          </a:solidFill>
                          <a:latin typeface="Times New Roman"/>
                          <a:cs typeface="Times New Roman"/>
                        </a:rPr>
                        <a:t>Confiabilidad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E0E0E0"/>
                      </a:solidFill>
                      <a:prstDash val="solid"/>
                    </a:lnL>
                    <a:lnR w="12700">
                      <a:solidFill>
                        <a:srgbClr val="E0E0E0"/>
                      </a:solidFill>
                      <a:prstDash val="solid"/>
                    </a:lnR>
                    <a:lnT w="12700">
                      <a:solidFill>
                        <a:srgbClr val="E0E0E0"/>
                      </a:solidFill>
                      <a:prstDash val="solid"/>
                    </a:lnT>
                    <a:lnB w="12700">
                      <a:solidFill>
                        <a:srgbClr val="E0E0E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 marR="196215">
                        <a:lnSpc>
                          <a:spcPct val="102299"/>
                        </a:lnSpc>
                        <a:spcBef>
                          <a:spcPts val="855"/>
                        </a:spcBef>
                      </a:pPr>
                      <a:r>
                        <a:rPr sz="1100" spc="100" dirty="0">
                          <a:solidFill>
                            <a:srgbClr val="323232"/>
                          </a:solidFill>
                          <a:latin typeface="Times New Roman"/>
                          <a:cs typeface="Times New Roman"/>
                        </a:rPr>
                        <a:t>Consistencia</a:t>
                      </a:r>
                      <a:r>
                        <a:rPr sz="1100" spc="-35" dirty="0">
                          <a:solidFill>
                            <a:srgbClr val="32323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85" dirty="0">
                          <a:solidFill>
                            <a:srgbClr val="323232"/>
                          </a:solidFill>
                          <a:latin typeface="Times New Roman"/>
                          <a:cs typeface="Times New Roman"/>
                        </a:rPr>
                        <a:t>Interna </a:t>
                      </a:r>
                      <a:r>
                        <a:rPr sz="1100" spc="-260" dirty="0">
                          <a:solidFill>
                            <a:srgbClr val="32323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95" dirty="0">
                          <a:solidFill>
                            <a:srgbClr val="323232"/>
                          </a:solidFill>
                          <a:latin typeface="Times New Roman"/>
                          <a:cs typeface="Times New Roman"/>
                        </a:rPr>
                        <a:t>(contenidos)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8585" marB="0">
                    <a:lnL w="12700">
                      <a:solidFill>
                        <a:srgbClr val="E0E0E0"/>
                      </a:solidFill>
                      <a:prstDash val="solid"/>
                    </a:lnL>
                    <a:lnR w="12700">
                      <a:solidFill>
                        <a:srgbClr val="E0E0E0"/>
                      </a:solidFill>
                      <a:prstDash val="solid"/>
                    </a:lnR>
                    <a:lnT w="12700">
                      <a:solidFill>
                        <a:srgbClr val="E0E0E0"/>
                      </a:solidFill>
                      <a:prstDash val="solid"/>
                    </a:lnT>
                    <a:lnB w="12700">
                      <a:solidFill>
                        <a:srgbClr val="E0E0E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50" dirty="0">
                        <a:latin typeface="Times New Roman"/>
                        <a:cs typeface="Times New Roman"/>
                      </a:endParaRPr>
                    </a:p>
                    <a:p>
                      <a:pPr marL="99695">
                        <a:lnSpc>
                          <a:spcPct val="100000"/>
                        </a:lnSpc>
                      </a:pPr>
                      <a:r>
                        <a:rPr sz="1100" spc="20" dirty="0">
                          <a:solidFill>
                            <a:srgbClr val="323232"/>
                          </a:solidFill>
                          <a:latin typeface="Times New Roman"/>
                          <a:cs typeface="Times New Roman"/>
                        </a:rPr>
                        <a:t>Alfa</a:t>
                      </a:r>
                      <a:r>
                        <a:rPr sz="1100" spc="15" dirty="0">
                          <a:solidFill>
                            <a:srgbClr val="32323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55" dirty="0">
                          <a:solidFill>
                            <a:srgbClr val="323232"/>
                          </a:solidFill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sz="1100" spc="20" dirty="0">
                          <a:solidFill>
                            <a:srgbClr val="323232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10" dirty="0">
                          <a:solidFill>
                            <a:srgbClr val="323232"/>
                          </a:solidFill>
                          <a:latin typeface="Times New Roman"/>
                          <a:cs typeface="Times New Roman"/>
                        </a:rPr>
                        <a:t>Cronbach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E0E0E0"/>
                      </a:solidFill>
                      <a:prstDash val="solid"/>
                    </a:lnL>
                    <a:lnR w="12700">
                      <a:solidFill>
                        <a:srgbClr val="E0E0E0"/>
                      </a:solidFill>
                      <a:prstDash val="solid"/>
                    </a:lnR>
                    <a:lnT w="12700">
                      <a:solidFill>
                        <a:srgbClr val="E0E0E0"/>
                      </a:solidFill>
                      <a:prstDash val="solid"/>
                    </a:lnT>
                    <a:lnB w="12700">
                      <a:solidFill>
                        <a:srgbClr val="E0E0E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3" name="object 17">
            <a:extLst>
              <a:ext uri="{FF2B5EF4-FFF2-40B4-BE49-F238E27FC236}">
                <a16:creationId xmlns:a16="http://schemas.microsoft.com/office/drawing/2014/main" id="{ADA9D880-D5F9-4334-969C-9491CC434AD9}"/>
              </a:ext>
            </a:extLst>
          </p:cNvPr>
          <p:cNvSpPr txBox="1"/>
          <p:nvPr/>
        </p:nvSpPr>
        <p:spPr>
          <a:xfrm>
            <a:off x="5529386" y="4435773"/>
            <a:ext cx="575945" cy="5924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700" spc="315" dirty="0">
                <a:solidFill>
                  <a:srgbClr val="323232"/>
                </a:solidFill>
                <a:cs typeface="Times New Roman"/>
              </a:rPr>
              <a:t>#</a:t>
            </a:r>
            <a:r>
              <a:rPr lang="es-ES" sz="3700" spc="315" dirty="0">
                <a:solidFill>
                  <a:srgbClr val="323232"/>
                </a:solidFill>
                <a:cs typeface="Times New Roman"/>
              </a:rPr>
              <a:t>5</a:t>
            </a:r>
            <a:endParaRPr sz="3700" dirty="0">
              <a:cs typeface="Times New Roman"/>
            </a:endParaRPr>
          </a:p>
        </p:txBody>
      </p:sp>
      <p:sp>
        <p:nvSpPr>
          <p:cNvPr id="24" name="object 16">
            <a:extLst>
              <a:ext uri="{FF2B5EF4-FFF2-40B4-BE49-F238E27FC236}">
                <a16:creationId xmlns:a16="http://schemas.microsoft.com/office/drawing/2014/main" id="{C1B0A7D9-6368-4C17-8E5D-91BAA271DB5B}"/>
              </a:ext>
            </a:extLst>
          </p:cNvPr>
          <p:cNvSpPr txBox="1"/>
          <p:nvPr/>
        </p:nvSpPr>
        <p:spPr>
          <a:xfrm>
            <a:off x="6257186" y="4435773"/>
            <a:ext cx="2971800" cy="596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1850" spc="175" dirty="0">
                <a:solidFill>
                  <a:srgbClr val="323232"/>
                </a:solidFill>
                <a:cs typeface="Times New Roman"/>
              </a:rPr>
              <a:t>¿Muestra</a:t>
            </a:r>
            <a:r>
              <a:rPr sz="1850" spc="165" dirty="0">
                <a:solidFill>
                  <a:srgbClr val="323232"/>
                </a:solidFill>
                <a:cs typeface="Times New Roman"/>
              </a:rPr>
              <a:t>?</a:t>
            </a:r>
            <a:endParaRPr sz="1850" dirty="0">
              <a:cs typeface="Times New Roman"/>
            </a:endParaRPr>
          </a:p>
          <a:p>
            <a:pPr marL="12700" marR="5080">
              <a:lnSpc>
                <a:spcPct val="125000"/>
              </a:lnSpc>
              <a:spcBef>
                <a:spcPts val="695"/>
              </a:spcBef>
            </a:pPr>
            <a:r>
              <a:rPr lang="es-ES" sz="1200" spc="85" dirty="0">
                <a:solidFill>
                  <a:srgbClr val="323232"/>
                </a:solidFill>
                <a:cs typeface="Times New Roman"/>
              </a:rPr>
              <a:t>594/577 estudiantes </a:t>
            </a:r>
            <a:endParaRPr sz="1200" dirty="0">
              <a:cs typeface="Times New Roman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31C35EE-CB07-496E-8BFC-2F5D5F47BF57}"/>
              </a:ext>
            </a:extLst>
          </p:cNvPr>
          <p:cNvSpPr txBox="1"/>
          <p:nvPr/>
        </p:nvSpPr>
        <p:spPr>
          <a:xfrm>
            <a:off x="153671" y="4698338"/>
            <a:ext cx="3776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000" dirty="0"/>
              <a:t>Experto 1: Candidato a Doctor en Educación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000" dirty="0"/>
              <a:t>Experto 2: Candidato a Doctor en Derecho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000" dirty="0"/>
              <a:t>Experto 3: Magíster en TIC en Educación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000" dirty="0"/>
              <a:t>Experto 4: Socióloga</a:t>
            </a:r>
            <a:endParaRPr lang="es-CL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A9A81B89-CA84-4238-BF64-BA6D7AB7FE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0793707"/>
              </p:ext>
            </p:extLst>
          </p:nvPr>
        </p:nvGraphicFramePr>
        <p:xfrm>
          <a:off x="76200" y="1200054"/>
          <a:ext cx="9601200" cy="28766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bject 2">
            <a:extLst>
              <a:ext uri="{FF2B5EF4-FFF2-40B4-BE49-F238E27FC236}">
                <a16:creationId xmlns:a16="http://schemas.microsoft.com/office/drawing/2014/main" id="{8D95737E-84FC-4AEB-A7D5-1591A0937CE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7315200" cy="8899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850" spc="605" dirty="0">
                <a:solidFill>
                  <a:srgbClr val="1A1A1A"/>
                </a:solidFill>
                <a:latin typeface="+mj-lt"/>
              </a:rPr>
              <a:t>Análisis Factorial </a:t>
            </a:r>
            <a:br>
              <a:rPr lang="es-ES" sz="2850" spc="605" dirty="0">
                <a:solidFill>
                  <a:srgbClr val="1A1A1A"/>
                </a:solidFill>
                <a:latin typeface="+mj-lt"/>
              </a:rPr>
            </a:br>
            <a:r>
              <a:rPr lang="es-ES" sz="2850" spc="605" dirty="0">
                <a:solidFill>
                  <a:srgbClr val="1A1A1A"/>
                </a:solidFill>
                <a:latin typeface="+mj-lt"/>
              </a:rPr>
              <a:t>Exploratorio</a:t>
            </a:r>
            <a:r>
              <a:rPr sz="2850" spc="605" dirty="0">
                <a:solidFill>
                  <a:srgbClr val="1A1A1A"/>
                </a:solidFill>
                <a:latin typeface="+mj-lt"/>
              </a:rPr>
              <a:t>:</a:t>
            </a:r>
            <a:endParaRPr sz="2850" dirty="0">
              <a:latin typeface="+mj-lt"/>
            </a:endParaRPr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41824C94-8F28-4332-AF11-F3DF197EC8DF}"/>
              </a:ext>
            </a:extLst>
          </p:cNvPr>
          <p:cNvSpPr/>
          <p:nvPr/>
        </p:nvSpPr>
        <p:spPr>
          <a:xfrm>
            <a:off x="457200" y="1270987"/>
            <a:ext cx="790575" cy="38100"/>
          </a:xfrm>
          <a:custGeom>
            <a:avLst/>
            <a:gdLst/>
            <a:ahLst/>
            <a:cxnLst/>
            <a:rect l="l" t="t" r="r" b="b"/>
            <a:pathLst>
              <a:path w="790575" h="38100">
                <a:moveTo>
                  <a:pt x="790575" y="0"/>
                </a:moveTo>
                <a:lnTo>
                  <a:pt x="0" y="0"/>
                </a:lnTo>
                <a:lnTo>
                  <a:pt x="0" y="38100"/>
                </a:lnTo>
                <a:lnTo>
                  <a:pt x="790575" y="38100"/>
                </a:lnTo>
                <a:lnTo>
                  <a:pt x="790575" y="0"/>
                </a:lnTo>
                <a:close/>
              </a:path>
            </a:pathLst>
          </a:custGeom>
          <a:solidFill>
            <a:srgbClr val="3369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Flecha: hacia abajo 8">
            <a:extLst>
              <a:ext uri="{FF2B5EF4-FFF2-40B4-BE49-F238E27FC236}">
                <a16:creationId xmlns:a16="http://schemas.microsoft.com/office/drawing/2014/main" id="{43202884-4190-48BA-B723-2830367F6A99}"/>
              </a:ext>
            </a:extLst>
          </p:cNvPr>
          <p:cNvSpPr/>
          <p:nvPr/>
        </p:nvSpPr>
        <p:spPr>
          <a:xfrm>
            <a:off x="4724400" y="3657600"/>
            <a:ext cx="3048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FDA2F228-B5FD-47F8-B639-1F9BDDB3C98B}"/>
              </a:ext>
            </a:extLst>
          </p:cNvPr>
          <p:cNvSpPr txBox="1"/>
          <p:nvPr/>
        </p:nvSpPr>
        <p:spPr>
          <a:xfrm>
            <a:off x="1143000" y="4267200"/>
            <a:ext cx="75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El análisis factorial exploratorio arrojó la existencia de 7 factores. De los 41 ítems originales,  luego del proceso de rotación oblicua </a:t>
            </a:r>
            <a:r>
              <a:rPr lang="es-ES" b="1" dirty="0" err="1"/>
              <a:t>Oblimin</a:t>
            </a:r>
            <a:r>
              <a:rPr lang="es-ES" b="1" dirty="0"/>
              <a:t>  se eliminaron 3 ítems</a:t>
            </a:r>
            <a:endParaRPr lang="es-CL" b="1" dirty="0"/>
          </a:p>
        </p:txBody>
      </p:sp>
      <p:pic>
        <p:nvPicPr>
          <p:cNvPr id="11" name="Imagen 10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D27A4425-2B33-EADE-2598-7C8C0D4A036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9380" y="0"/>
            <a:ext cx="3793976" cy="8652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3305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60631E31-EB6D-496D-8672-534663485E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589981"/>
              </p:ext>
            </p:extLst>
          </p:nvPr>
        </p:nvGraphicFramePr>
        <p:xfrm>
          <a:off x="38100" y="357554"/>
          <a:ext cx="96774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bject 2">
            <a:extLst>
              <a:ext uri="{FF2B5EF4-FFF2-40B4-BE49-F238E27FC236}">
                <a16:creationId xmlns:a16="http://schemas.microsoft.com/office/drawing/2014/main" id="{6E3EACA0-4B47-40FB-B9B8-BBB5672899F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" y="0"/>
            <a:ext cx="73152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400" spc="605" dirty="0">
                <a:solidFill>
                  <a:srgbClr val="1A1A1A"/>
                </a:solidFill>
                <a:latin typeface="+mj-lt"/>
              </a:rPr>
              <a:t>Factores: </a:t>
            </a:r>
            <a:endParaRPr sz="2400" dirty="0">
              <a:latin typeface="+mj-lt"/>
            </a:endParaRPr>
          </a:p>
        </p:txBody>
      </p:sp>
      <p:pic>
        <p:nvPicPr>
          <p:cNvPr id="4" name="Imagen 3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D27A4425-2B33-EADE-2598-7C8C0D4A036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822" y="1"/>
            <a:ext cx="2209800" cy="4070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1257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824</TotalTime>
  <Words>1838</Words>
  <Application>Microsoft Office PowerPoint</Application>
  <PresentationFormat>Personalizado</PresentationFormat>
  <Paragraphs>360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2" baseType="lpstr">
      <vt:lpstr>Arial</vt:lpstr>
      <vt:lpstr>Calibri</vt:lpstr>
      <vt:lpstr>Roboto</vt:lpstr>
      <vt:lpstr>Roboto Bk</vt:lpstr>
      <vt:lpstr>Times New Roman</vt:lpstr>
      <vt:lpstr>Wingdings</vt:lpstr>
      <vt:lpstr>Office Theme</vt:lpstr>
      <vt:lpstr>Proceso de construcción y validación de un cuestionario sobre significados y prácticas de plagio en estudiantes universitarios </vt:lpstr>
      <vt:lpstr>Presentación de PowerPoint</vt:lpstr>
      <vt:lpstr>Aspectos  Teóricos:</vt:lpstr>
      <vt:lpstr>Presentación de PowerPoint</vt:lpstr>
      <vt:lpstr>Fase Cualitativa:</vt:lpstr>
      <vt:lpstr>Descripción de los participantes*</vt:lpstr>
      <vt:lpstr>#1</vt:lpstr>
      <vt:lpstr>Análisis Factorial  Exploratorio:</vt:lpstr>
      <vt:lpstr>Factores: </vt:lpstr>
      <vt:lpstr>Cargas factoriales:</vt:lpstr>
      <vt:lpstr>Cargas factoriales:</vt:lpstr>
      <vt:lpstr>Presentación de PowerPoint</vt:lpstr>
      <vt:lpstr>Limitaciones:</vt:lpstr>
      <vt:lpstr>Agradecimientos</vt:lpstr>
      <vt:lpstr>Bibliografía: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Significados y prácticas de plagio en  estudiantes universitarios chilenos</dc:title>
  <dc:creator>Veronica Strocchi</dc:creator>
  <cp:lastModifiedBy>Rocío Vélez Rivera</cp:lastModifiedBy>
  <cp:revision>54</cp:revision>
  <cp:lastPrinted>2022-10-19T14:52:52Z</cp:lastPrinted>
  <dcterms:created xsi:type="dcterms:W3CDTF">2022-10-17T17:56:49Z</dcterms:created>
  <dcterms:modified xsi:type="dcterms:W3CDTF">2022-11-16T13:07:37Z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2022-09-15T00:00:00Z</vt:filetime>
  </property>
  <property fmtid="{D5CDD505-2E9C-101B-9397-08002B2CF9AE}" pid="3" name="Creator">
    <vt:lpwstr>Venngage - venngage.com</vt:lpwstr>
  </property>
  <property fmtid="{D5CDD505-2E9C-101B-9397-08002B2CF9AE}" pid="4" name="LastSaved">
    <vt:filetime>2022-10-17T00:00:00Z</vt:filetime>
  </property>
</Properties>
</file>